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67" r:id="rId2"/>
    <p:sldId id="256" r:id="rId3"/>
    <p:sldId id="281" r:id="rId4"/>
    <p:sldId id="282" r:id="rId5"/>
    <p:sldId id="340" r:id="rId6"/>
    <p:sldId id="257" r:id="rId7"/>
    <p:sldId id="324" r:id="rId8"/>
    <p:sldId id="259" r:id="rId9"/>
    <p:sldId id="260" r:id="rId10"/>
    <p:sldId id="312" r:id="rId11"/>
    <p:sldId id="313" r:id="rId12"/>
    <p:sldId id="326" r:id="rId13"/>
    <p:sldId id="325" r:id="rId14"/>
    <p:sldId id="327" r:id="rId15"/>
    <p:sldId id="328" r:id="rId16"/>
    <p:sldId id="329" r:id="rId17"/>
    <p:sldId id="314" r:id="rId18"/>
    <p:sldId id="315" r:id="rId19"/>
    <p:sldId id="316" r:id="rId20"/>
    <p:sldId id="330" r:id="rId21"/>
    <p:sldId id="331" r:id="rId22"/>
    <p:sldId id="287" r:id="rId23"/>
    <p:sldId id="332" r:id="rId24"/>
    <p:sldId id="334" r:id="rId25"/>
    <p:sldId id="336" r:id="rId26"/>
    <p:sldId id="341" r:id="rId27"/>
    <p:sldId id="333" r:id="rId28"/>
    <p:sldId id="335" r:id="rId29"/>
    <p:sldId id="337" r:id="rId30"/>
    <p:sldId id="342" r:id="rId31"/>
    <p:sldId id="265" r:id="rId32"/>
    <p:sldId id="343" r:id="rId33"/>
    <p:sldId id="344" r:id="rId34"/>
    <p:sldId id="345" r:id="rId35"/>
    <p:sldId id="266" r:id="rId36"/>
    <p:sldId id="346" r:id="rId37"/>
    <p:sldId id="30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1509" autoAdjust="0"/>
  </p:normalViewPr>
  <p:slideViewPr>
    <p:cSldViewPr snapToGrid="0">
      <p:cViewPr varScale="1">
        <p:scale>
          <a:sx n="93" d="100"/>
          <a:sy n="93" d="100"/>
        </p:scale>
        <p:origin x="12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91E3B2-8971-484F-9C51-5ACD21CB44ED}" type="datetimeFigureOut">
              <a:rPr lang="en-GB" smtClean="0"/>
              <a:t>09/03/2022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A26602-169A-4897-A70F-0D3446DA0CE8}" type="slidenum">
              <a:rPr lang="en-GB" smtClean="0"/>
              <a:t>‹#›</a:t>
            </a:fld>
            <a:endParaRPr lang="en-GB"/>
          </a:p>
        </p:txBody>
      </p:sp>
    </p:spTree>
    <p:extLst>
      <p:ext uri="{BB962C8B-B14F-4D97-AF65-F5344CB8AC3E}">
        <p14:creationId xmlns:p14="http://schemas.microsoft.com/office/powerpoint/2010/main" val="2655379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about a </a:t>
            </a:r>
            <a:r>
              <a:rPr lang="en-GB" dirty="0" err="1"/>
              <a:t>integeral</a:t>
            </a:r>
            <a:r>
              <a:rPr lang="en-GB" dirty="0"/>
              <a:t> part of </a:t>
            </a:r>
            <a:r>
              <a:rPr lang="en-GB" dirty="0" err="1"/>
              <a:t>cbt</a:t>
            </a:r>
            <a:r>
              <a:rPr lang="en-GB" dirty="0"/>
              <a:t> is homework</a:t>
            </a:r>
          </a:p>
        </p:txBody>
      </p:sp>
      <p:sp>
        <p:nvSpPr>
          <p:cNvPr id="4" name="Slide Number Placeholder 3"/>
          <p:cNvSpPr>
            <a:spLocks noGrp="1"/>
          </p:cNvSpPr>
          <p:nvPr>
            <p:ph type="sldNum" sz="quarter" idx="5"/>
          </p:nvPr>
        </p:nvSpPr>
        <p:spPr/>
        <p:txBody>
          <a:bodyPr/>
          <a:lstStyle/>
          <a:p>
            <a:fld id="{DEA26602-169A-4897-A70F-0D3446DA0CE8}" type="slidenum">
              <a:rPr lang="en-GB" smtClean="0"/>
              <a:t>6</a:t>
            </a:fld>
            <a:endParaRPr lang="en-GB"/>
          </a:p>
        </p:txBody>
      </p:sp>
    </p:spTree>
    <p:extLst>
      <p:ext uri="{BB962C8B-B14F-4D97-AF65-F5344CB8AC3E}">
        <p14:creationId xmlns:p14="http://schemas.microsoft.com/office/powerpoint/2010/main" val="4038212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F6061B-4258-4CFB-9399-617004F7578F}" type="slidenum">
              <a:rPr lang="en-GB" smtClean="0"/>
              <a:t>27</a:t>
            </a:fld>
            <a:endParaRPr lang="en-GB"/>
          </a:p>
        </p:txBody>
      </p:sp>
    </p:spTree>
    <p:extLst>
      <p:ext uri="{BB962C8B-B14F-4D97-AF65-F5344CB8AC3E}">
        <p14:creationId xmlns:p14="http://schemas.microsoft.com/office/powerpoint/2010/main" val="3789331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F6061B-4258-4CFB-9399-617004F7578F}" type="slidenum">
              <a:rPr lang="en-GB" smtClean="0"/>
              <a:t>34</a:t>
            </a:fld>
            <a:endParaRPr lang="en-GB"/>
          </a:p>
        </p:txBody>
      </p:sp>
    </p:spTree>
    <p:extLst>
      <p:ext uri="{BB962C8B-B14F-4D97-AF65-F5344CB8AC3E}">
        <p14:creationId xmlns:p14="http://schemas.microsoft.com/office/powerpoint/2010/main" val="2137336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35</a:t>
            </a:fld>
            <a:endParaRPr lang="en-GB"/>
          </a:p>
        </p:txBody>
      </p:sp>
    </p:spTree>
    <p:extLst>
      <p:ext uri="{BB962C8B-B14F-4D97-AF65-F5344CB8AC3E}">
        <p14:creationId xmlns:p14="http://schemas.microsoft.com/office/powerpoint/2010/main" val="1280176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36</a:t>
            </a:fld>
            <a:endParaRPr lang="en-GB"/>
          </a:p>
        </p:txBody>
      </p:sp>
    </p:spTree>
    <p:extLst>
      <p:ext uri="{BB962C8B-B14F-4D97-AF65-F5344CB8AC3E}">
        <p14:creationId xmlns:p14="http://schemas.microsoft.com/office/powerpoint/2010/main" val="2920946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37</a:t>
            </a:fld>
            <a:endParaRPr lang="en-GB"/>
          </a:p>
        </p:txBody>
      </p:sp>
    </p:spTree>
    <p:extLst>
      <p:ext uri="{BB962C8B-B14F-4D97-AF65-F5344CB8AC3E}">
        <p14:creationId xmlns:p14="http://schemas.microsoft.com/office/powerpoint/2010/main" val="3471707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10"/>
          </p:nvPr>
        </p:nvSpPr>
        <p:spPr/>
        <p:txBody>
          <a:bodyPr/>
          <a:lstStyle/>
          <a:p>
            <a:fld id="{51F6061B-4258-4CFB-9399-617004F7578F}" type="slidenum">
              <a:rPr lang="en-GB" smtClean="0"/>
              <a:t>7</a:t>
            </a:fld>
            <a:endParaRPr lang="en-GB"/>
          </a:p>
        </p:txBody>
      </p:sp>
    </p:spTree>
    <p:extLst>
      <p:ext uri="{BB962C8B-B14F-4D97-AF65-F5344CB8AC3E}">
        <p14:creationId xmlns:p14="http://schemas.microsoft.com/office/powerpoint/2010/main" val="1797777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13</a:t>
            </a:fld>
            <a:endParaRPr lang="en-GB"/>
          </a:p>
        </p:txBody>
      </p:sp>
    </p:spTree>
    <p:extLst>
      <p:ext uri="{BB962C8B-B14F-4D97-AF65-F5344CB8AC3E}">
        <p14:creationId xmlns:p14="http://schemas.microsoft.com/office/powerpoint/2010/main" val="2014756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14</a:t>
            </a:fld>
            <a:endParaRPr lang="en-GB"/>
          </a:p>
        </p:txBody>
      </p:sp>
    </p:spTree>
    <p:extLst>
      <p:ext uri="{BB962C8B-B14F-4D97-AF65-F5344CB8AC3E}">
        <p14:creationId xmlns:p14="http://schemas.microsoft.com/office/powerpoint/2010/main" val="1914513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15</a:t>
            </a:fld>
            <a:endParaRPr lang="en-GB"/>
          </a:p>
        </p:txBody>
      </p:sp>
    </p:spTree>
    <p:extLst>
      <p:ext uri="{BB962C8B-B14F-4D97-AF65-F5344CB8AC3E}">
        <p14:creationId xmlns:p14="http://schemas.microsoft.com/office/powerpoint/2010/main" val="2853428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F6061B-4258-4CFB-9399-617004F7578F}" type="slidenum">
              <a:rPr lang="en-GB" smtClean="0"/>
              <a:t>16</a:t>
            </a:fld>
            <a:endParaRPr lang="en-GB"/>
          </a:p>
        </p:txBody>
      </p:sp>
    </p:spTree>
    <p:extLst>
      <p:ext uri="{BB962C8B-B14F-4D97-AF65-F5344CB8AC3E}">
        <p14:creationId xmlns:p14="http://schemas.microsoft.com/office/powerpoint/2010/main" val="3239909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20</a:t>
            </a:fld>
            <a:endParaRPr lang="en-GB"/>
          </a:p>
        </p:txBody>
      </p:sp>
    </p:spTree>
    <p:extLst>
      <p:ext uri="{BB962C8B-B14F-4D97-AF65-F5344CB8AC3E}">
        <p14:creationId xmlns:p14="http://schemas.microsoft.com/office/powerpoint/2010/main" val="1128519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21</a:t>
            </a:fld>
            <a:endParaRPr lang="en-GB"/>
          </a:p>
        </p:txBody>
      </p:sp>
    </p:spTree>
    <p:extLst>
      <p:ext uri="{BB962C8B-B14F-4D97-AF65-F5344CB8AC3E}">
        <p14:creationId xmlns:p14="http://schemas.microsoft.com/office/powerpoint/2010/main" val="2208058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26</a:t>
            </a:fld>
            <a:endParaRPr lang="en-GB"/>
          </a:p>
        </p:txBody>
      </p:sp>
    </p:spTree>
    <p:extLst>
      <p:ext uri="{BB962C8B-B14F-4D97-AF65-F5344CB8AC3E}">
        <p14:creationId xmlns:p14="http://schemas.microsoft.com/office/powerpoint/2010/main" val="527941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9F10-CF0A-4E5A-9D45-5E33EE09E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3F357B-DD76-4198-BA8B-4C514FCB8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5DB78-26CF-410E-876C-E69855234FDF}"/>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5" name="Footer Placeholder 4">
            <a:extLst>
              <a:ext uri="{FF2B5EF4-FFF2-40B4-BE49-F238E27FC236}">
                <a16:creationId xmlns:a16="http://schemas.microsoft.com/office/drawing/2014/main" id="{1D378C8B-BEF9-4618-B27A-1CBCCDE918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8933E-F3FE-4D21-BE9E-8EAA39E1DCD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104317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96D1-C816-4E25-B25C-5542C4B618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CE1E17-1A1A-4087-917C-C7E2B8E346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1BAD2-BD38-4A78-8F2B-101D2851652E}"/>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5" name="Footer Placeholder 4">
            <a:extLst>
              <a:ext uri="{FF2B5EF4-FFF2-40B4-BE49-F238E27FC236}">
                <a16:creationId xmlns:a16="http://schemas.microsoft.com/office/drawing/2014/main" id="{36965C10-6153-452F-AA4C-8CF31816CF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D336FE-BFF2-401A-B5C2-A268B2A2E71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294494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4DC8F-DA1C-4F33-8D77-D4855A81C7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E270DB-D3E3-4A74-AF6E-243E0AECA1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391E44-D7F7-49CC-B0C6-C646138139C2}"/>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5" name="Footer Placeholder 4">
            <a:extLst>
              <a:ext uri="{FF2B5EF4-FFF2-40B4-BE49-F238E27FC236}">
                <a16:creationId xmlns:a16="http://schemas.microsoft.com/office/drawing/2014/main" id="{59662B84-F31E-4401-8132-857A0953AB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CEF696-E0DD-4DE8-85AC-DE12A8CDA099}"/>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95121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27E6-0DF7-4513-A976-208EAAD07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BBAFD5-3553-48D7-BF74-6061C18F39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BACB1-3F99-4F1A-9903-3B9D88C888F8}"/>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5" name="Footer Placeholder 4">
            <a:extLst>
              <a:ext uri="{FF2B5EF4-FFF2-40B4-BE49-F238E27FC236}">
                <a16:creationId xmlns:a16="http://schemas.microsoft.com/office/drawing/2014/main" id="{BE00BACE-B214-4184-A8F1-5C1D46D1F0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0F7937-93FD-41F6-9191-679464C8035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859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75D25-6B72-4EBE-9832-02946FB67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DAA245-98D6-4311-9BB8-AE4BBE66A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2553E3-B49F-4133-A09E-653A4F5EDB0B}"/>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5" name="Footer Placeholder 4">
            <a:extLst>
              <a:ext uri="{FF2B5EF4-FFF2-40B4-BE49-F238E27FC236}">
                <a16:creationId xmlns:a16="http://schemas.microsoft.com/office/drawing/2014/main" id="{3EDFFB80-8707-4593-B30A-E9FAED0CC5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BD8F87-7E75-49BF-B4E5-36C2BA73F8C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21837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C880-0ED2-4775-8204-4A6815B887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759DF-2986-4EC3-A226-90F32DA1BE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D53D8B-634F-4566-A7D6-A7FFA6BB9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C1C52-500B-4EB3-B488-436E955F4ED8}"/>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6" name="Footer Placeholder 5">
            <a:extLst>
              <a:ext uri="{FF2B5EF4-FFF2-40B4-BE49-F238E27FC236}">
                <a16:creationId xmlns:a16="http://schemas.microsoft.com/office/drawing/2014/main" id="{14BDD32E-B0B6-49D6-A1BC-6BB481BB9E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F36231-1E5D-4693-87D2-4828E393F2D8}"/>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9644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0BFD-0FC1-4095-B093-A1B48AD30E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21CB5D-AA47-4537-BF03-4056FEB39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DDFE8C-2FED-4992-8DB2-5EC67B0E9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494D1F-43FD-4F17-9966-FDB1BEEA6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55DFBA-B108-43EF-B804-66011B3DD5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2A6D3F-E18D-46BD-A999-E835EEEC8C97}"/>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8" name="Footer Placeholder 7">
            <a:extLst>
              <a:ext uri="{FF2B5EF4-FFF2-40B4-BE49-F238E27FC236}">
                <a16:creationId xmlns:a16="http://schemas.microsoft.com/office/drawing/2014/main" id="{93AA1F10-1ED7-4402-BBFF-81689B0000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2BED36-5CF1-4CD5-97C6-88D602DCE82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4654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96B9-9BF8-44F2-850F-431E7998D5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D6B741-CD37-4D06-88C7-79EA8C101466}"/>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4" name="Footer Placeholder 3">
            <a:extLst>
              <a:ext uri="{FF2B5EF4-FFF2-40B4-BE49-F238E27FC236}">
                <a16:creationId xmlns:a16="http://schemas.microsoft.com/office/drawing/2014/main" id="{F3A820FC-3E8B-41A4-BE6C-C2F246AABF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BED2AE4-1D38-4EB4-A0C2-E91FCA9365FE}"/>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43077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917D7-4841-4685-B544-B0649BDC0FC4}"/>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3" name="Footer Placeholder 2">
            <a:extLst>
              <a:ext uri="{FF2B5EF4-FFF2-40B4-BE49-F238E27FC236}">
                <a16:creationId xmlns:a16="http://schemas.microsoft.com/office/drawing/2014/main" id="{99761F8D-AA61-4A57-A16A-0DFEDB7142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E8B7C1-9FA6-48CF-B007-1DFFD072E07C}"/>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5564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B90-C0B3-48D1-AC28-8AE5F4968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768069-87EC-4AC0-ACB9-138385C8C4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12E562-62C0-40B2-8135-F907BAD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F36CEC-D8AA-44BE-B29C-634DCB6ED2C8}"/>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6" name="Footer Placeholder 5">
            <a:extLst>
              <a:ext uri="{FF2B5EF4-FFF2-40B4-BE49-F238E27FC236}">
                <a16:creationId xmlns:a16="http://schemas.microsoft.com/office/drawing/2014/main" id="{630881CC-36EF-4AB7-9C79-41F339E6FF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28EF9B-97D0-4387-9114-5E6AA64763C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312153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53F1-02B7-421F-BB5B-D5F7A9504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0E94B5-D9DE-48D4-B99A-34000E4403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4D3834-F9E9-446F-A80E-332C9DA9F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888556-1975-4196-BBF2-D89E2CDBC620}"/>
              </a:ext>
            </a:extLst>
          </p:cNvPr>
          <p:cNvSpPr>
            <a:spLocks noGrp="1"/>
          </p:cNvSpPr>
          <p:nvPr>
            <p:ph type="dt" sz="half" idx="10"/>
          </p:nvPr>
        </p:nvSpPr>
        <p:spPr/>
        <p:txBody>
          <a:bodyPr/>
          <a:lstStyle/>
          <a:p>
            <a:fld id="{9A9EC46B-8F6C-444E-B8A2-C16EB8304E9C}" type="datetimeFigureOut">
              <a:rPr lang="en-GB" smtClean="0"/>
              <a:t>09/03/2022</a:t>
            </a:fld>
            <a:endParaRPr lang="en-GB"/>
          </a:p>
        </p:txBody>
      </p:sp>
      <p:sp>
        <p:nvSpPr>
          <p:cNvPr id="6" name="Footer Placeholder 5">
            <a:extLst>
              <a:ext uri="{FF2B5EF4-FFF2-40B4-BE49-F238E27FC236}">
                <a16:creationId xmlns:a16="http://schemas.microsoft.com/office/drawing/2014/main" id="{2B46B8A2-2C72-4885-B17D-71D5A65F26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BE9A44-E1B9-4D4D-8B30-4DE1F38E6A9F}"/>
              </a:ext>
            </a:extLst>
          </p:cNvPr>
          <p:cNvSpPr>
            <a:spLocks noGrp="1"/>
          </p:cNvSpPr>
          <p:nvPr>
            <p:ph type="sldNum" sz="quarter" idx="12"/>
          </p:nvPr>
        </p:nvSpPr>
        <p:spPr/>
        <p:txBody>
          <a:bodyPr/>
          <a:lstStyle/>
          <a:p>
            <a:fld id="{F31A651D-2EC7-4AB5-84EA-75885D1BFE61}" type="slidenum">
              <a:rPr lang="en-GB" smtClean="0"/>
              <a:t>‹#›</a:t>
            </a:fld>
            <a:endParaRPr lang="en-GB"/>
          </a:p>
        </p:txBody>
      </p:sp>
    </p:spTree>
    <p:extLst>
      <p:ext uri="{BB962C8B-B14F-4D97-AF65-F5344CB8AC3E}">
        <p14:creationId xmlns:p14="http://schemas.microsoft.com/office/powerpoint/2010/main" val="73067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58B28B-825A-4C38-BB71-7FFB5BF2A9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B0703-5006-4222-8E18-D0347922F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2FDCA-A92B-4567-AD5D-CEDDC1916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C46B-8F6C-444E-B8A2-C16EB8304E9C}" type="datetimeFigureOut">
              <a:rPr lang="en-GB" smtClean="0"/>
              <a:t>09/03/2022</a:t>
            </a:fld>
            <a:endParaRPr lang="en-GB"/>
          </a:p>
        </p:txBody>
      </p:sp>
      <p:sp>
        <p:nvSpPr>
          <p:cNvPr id="5" name="Footer Placeholder 4">
            <a:extLst>
              <a:ext uri="{FF2B5EF4-FFF2-40B4-BE49-F238E27FC236}">
                <a16:creationId xmlns:a16="http://schemas.microsoft.com/office/drawing/2014/main" id="{FA4FEDA4-924F-4158-AD52-A89210069A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D2F284-2318-4A6C-9907-20DA88C20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A651D-2EC7-4AB5-84EA-75885D1BFE61}" type="slidenum">
              <a:rPr lang="en-GB" smtClean="0"/>
              <a:t>‹#›</a:t>
            </a:fld>
            <a:endParaRPr lang="en-GB"/>
          </a:p>
        </p:txBody>
      </p:sp>
    </p:spTree>
    <p:extLst>
      <p:ext uri="{BB962C8B-B14F-4D97-AF65-F5344CB8AC3E}">
        <p14:creationId xmlns:p14="http://schemas.microsoft.com/office/powerpoint/2010/main" val="286942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196656" y="77177"/>
            <a:ext cx="9795638" cy="1114380"/>
          </a:xfrm>
        </p:spPr>
        <p:txBody>
          <a:bodyPr>
            <a:normAutofit/>
          </a:bodyPr>
          <a:lstStyle/>
          <a:p>
            <a:r>
              <a:rPr lang="en-GB" sz="2400" dirty="0">
                <a:solidFill>
                  <a:schemeClr val="accent1"/>
                </a:solidFill>
              </a:rPr>
              <a:t>Mind Management Skills Workshops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959169" y="1191557"/>
            <a:ext cx="10270612" cy="943119"/>
          </a:xfrm>
        </p:spPr>
        <p:txBody>
          <a:bodyPr>
            <a:noAutofit/>
          </a:bodyPr>
          <a:lstStyle/>
          <a:p>
            <a:r>
              <a:rPr lang="en-GB" sz="6600" dirty="0">
                <a:solidFill>
                  <a:schemeClr val="accent1">
                    <a:lumMod val="75000"/>
                  </a:schemeClr>
                </a:solidFill>
              </a:rPr>
              <a:t>Adjusting to University Life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181234" y="3351596"/>
            <a:ext cx="5828261" cy="2558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505" y="3596337"/>
            <a:ext cx="5828261" cy="2069032"/>
          </a:xfrm>
          <a:prstGeom prst="rect">
            <a:avLst/>
          </a:prstGeom>
        </p:spPr>
      </p:pic>
    </p:spTree>
    <p:extLst>
      <p:ext uri="{BB962C8B-B14F-4D97-AF65-F5344CB8AC3E}">
        <p14:creationId xmlns:p14="http://schemas.microsoft.com/office/powerpoint/2010/main" val="136666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208482" y="1869900"/>
            <a:ext cx="3768293" cy="1993186"/>
          </a:xfrm>
          <a:ln w="34925">
            <a:solidFill>
              <a:srgbClr val="FF0000"/>
            </a:solidFill>
          </a:ln>
        </p:spPr>
        <p:txBody>
          <a:bodyPr>
            <a:normAutofit fontScale="85000" lnSpcReduction="20000"/>
          </a:bodyPr>
          <a:lstStyle/>
          <a:p>
            <a:r>
              <a:rPr lang="en-GB" b="1" dirty="0"/>
              <a:t>Social changes</a:t>
            </a:r>
          </a:p>
          <a:p>
            <a:pPr marL="342900" indent="-342900" algn="l">
              <a:buFontTx/>
              <a:buChar char="-"/>
            </a:pPr>
            <a:r>
              <a:rPr lang="en-GB" dirty="0"/>
              <a:t>Reduced contact with family in daily life</a:t>
            </a:r>
          </a:p>
          <a:p>
            <a:pPr marL="342900" indent="-342900" algn="l">
              <a:buFontTx/>
              <a:buChar char="-"/>
            </a:pPr>
            <a:r>
              <a:rPr lang="en-GB" dirty="0"/>
              <a:t>Learning to live alongside housemates</a:t>
            </a:r>
          </a:p>
          <a:p>
            <a:pPr marL="342900" indent="-342900" algn="l">
              <a:buFontTx/>
              <a:buChar char="-"/>
            </a:pPr>
            <a:r>
              <a:rPr lang="en-GB" dirty="0"/>
              <a:t>Reduced contact with friends from college or school </a:t>
            </a:r>
          </a:p>
          <a:p>
            <a:pPr algn="l"/>
            <a:endParaRPr lang="en-GB" dirty="0"/>
          </a:p>
          <a:p>
            <a:pPr marL="342900" indent="-342900" algn="l">
              <a:buFontTx/>
              <a:buChar char="-"/>
            </a:pPr>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Life Changes and adjustments</a:t>
            </a:r>
          </a:p>
        </p:txBody>
      </p:sp>
      <p:sp>
        <p:nvSpPr>
          <p:cNvPr id="8" name="Subtitle 4">
            <a:extLst>
              <a:ext uri="{FF2B5EF4-FFF2-40B4-BE49-F238E27FC236}">
                <a16:creationId xmlns:a16="http://schemas.microsoft.com/office/drawing/2014/main" id="{5476CE61-F094-4D3A-B741-C3C3D2460E1C}"/>
              </a:ext>
            </a:extLst>
          </p:cNvPr>
          <p:cNvSpPr txBox="1">
            <a:spLocks/>
          </p:cNvSpPr>
          <p:nvPr/>
        </p:nvSpPr>
        <p:spPr>
          <a:xfrm>
            <a:off x="4211853" y="1869900"/>
            <a:ext cx="3768293" cy="1993186"/>
          </a:xfrm>
          <a:prstGeom prst="rect">
            <a:avLst/>
          </a:prstGeom>
          <a:ln w="34925">
            <a:solidFill>
              <a:srgbClr val="00B050"/>
            </a:solidFill>
          </a:ln>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Geographic changes</a:t>
            </a:r>
          </a:p>
          <a:p>
            <a:pPr marL="342900" indent="-342900" algn="l">
              <a:buFontTx/>
              <a:buChar char="-"/>
            </a:pPr>
            <a:r>
              <a:rPr lang="en-GB" dirty="0"/>
              <a:t>Living in a new room, flat or house for the first time</a:t>
            </a:r>
          </a:p>
          <a:p>
            <a:pPr marL="342900" indent="-342900" algn="l">
              <a:buFontTx/>
              <a:buChar char="-"/>
            </a:pPr>
            <a:r>
              <a:rPr lang="en-GB" dirty="0"/>
              <a:t>Getting to know the broader Campus</a:t>
            </a:r>
          </a:p>
          <a:p>
            <a:pPr marL="342900" indent="-342900" algn="l">
              <a:buFontTx/>
              <a:buChar char="-"/>
            </a:pPr>
            <a:r>
              <a:rPr lang="en-GB" dirty="0"/>
              <a:t>Learning the local area, new City Centre</a:t>
            </a:r>
          </a:p>
          <a:p>
            <a:pPr algn="l"/>
            <a:endParaRPr lang="en-GB" dirty="0"/>
          </a:p>
          <a:p>
            <a:pPr marL="342900" indent="-342900" algn="l">
              <a:buFontTx/>
              <a:buChar char="-"/>
            </a:pPr>
            <a:endParaRPr lang="en-GB" dirty="0"/>
          </a:p>
        </p:txBody>
      </p:sp>
      <p:sp>
        <p:nvSpPr>
          <p:cNvPr id="9" name="Subtitle 4">
            <a:extLst>
              <a:ext uri="{FF2B5EF4-FFF2-40B4-BE49-F238E27FC236}">
                <a16:creationId xmlns:a16="http://schemas.microsoft.com/office/drawing/2014/main" id="{4A7C11ED-B717-45C8-97DA-6308590F093C}"/>
              </a:ext>
            </a:extLst>
          </p:cNvPr>
          <p:cNvSpPr txBox="1">
            <a:spLocks/>
          </p:cNvSpPr>
          <p:nvPr/>
        </p:nvSpPr>
        <p:spPr>
          <a:xfrm>
            <a:off x="8215225" y="1869900"/>
            <a:ext cx="3768293" cy="1993186"/>
          </a:xfrm>
          <a:prstGeom prst="rect">
            <a:avLst/>
          </a:prstGeom>
          <a:ln w="34925">
            <a:solidFill>
              <a:srgbClr val="0070C0"/>
            </a:solidFill>
          </a:ln>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Occupational changes</a:t>
            </a:r>
          </a:p>
          <a:p>
            <a:pPr marL="342900" indent="-342900" algn="l">
              <a:buFontTx/>
              <a:buChar char="-"/>
            </a:pPr>
            <a:r>
              <a:rPr lang="en-GB" dirty="0"/>
              <a:t>Adjusting to fully independent study</a:t>
            </a:r>
          </a:p>
          <a:p>
            <a:pPr marL="342900" indent="-342900" algn="l">
              <a:buFontTx/>
              <a:buChar char="-"/>
            </a:pPr>
            <a:r>
              <a:rPr lang="en-GB" dirty="0"/>
              <a:t>Accountability for lecture attendance</a:t>
            </a:r>
          </a:p>
          <a:p>
            <a:pPr marL="342900" indent="-342900" algn="l">
              <a:buFontTx/>
              <a:buChar char="-"/>
            </a:pPr>
            <a:r>
              <a:rPr lang="en-GB" dirty="0"/>
              <a:t>Managing workload and assignments independently</a:t>
            </a:r>
          </a:p>
          <a:p>
            <a:pPr marL="342900" indent="-342900" algn="l">
              <a:buFontTx/>
              <a:buChar char="-"/>
            </a:pPr>
            <a:endParaRPr lang="en-GB" dirty="0"/>
          </a:p>
          <a:p>
            <a:pPr algn="l"/>
            <a:endParaRPr lang="en-GB" dirty="0"/>
          </a:p>
          <a:p>
            <a:pPr marL="342900" indent="-342900" algn="l">
              <a:buFontTx/>
              <a:buChar char="-"/>
            </a:pPr>
            <a:endParaRPr lang="en-GB" dirty="0"/>
          </a:p>
        </p:txBody>
      </p:sp>
      <p:sp>
        <p:nvSpPr>
          <p:cNvPr id="10" name="Subtitle 4">
            <a:extLst>
              <a:ext uri="{FF2B5EF4-FFF2-40B4-BE49-F238E27FC236}">
                <a16:creationId xmlns:a16="http://schemas.microsoft.com/office/drawing/2014/main" id="{99EF76AA-23E4-46BE-A4FE-64E915F855F0}"/>
              </a:ext>
            </a:extLst>
          </p:cNvPr>
          <p:cNvSpPr txBox="1">
            <a:spLocks/>
          </p:cNvSpPr>
          <p:nvPr/>
        </p:nvSpPr>
        <p:spPr>
          <a:xfrm>
            <a:off x="208482" y="4274051"/>
            <a:ext cx="3768293" cy="1993186"/>
          </a:xfrm>
          <a:prstGeom prst="rect">
            <a:avLst/>
          </a:prstGeom>
          <a:ln w="34925">
            <a:solidFill>
              <a:srgbClr val="FFC000"/>
            </a:solidFill>
          </a:ln>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Leisure changes</a:t>
            </a:r>
          </a:p>
          <a:p>
            <a:pPr marL="342900" indent="-342900" algn="l">
              <a:buFontTx/>
              <a:buChar char="-"/>
            </a:pPr>
            <a:r>
              <a:rPr lang="en-GB" dirty="0"/>
              <a:t>Not having the same sports, hobbies, teams</a:t>
            </a:r>
          </a:p>
          <a:p>
            <a:pPr marL="342900" indent="-342900" algn="l">
              <a:buFontTx/>
              <a:buChar char="-"/>
            </a:pPr>
            <a:r>
              <a:rPr lang="en-GB" dirty="0"/>
              <a:t>More opportunities to join societies and experience new activities</a:t>
            </a:r>
          </a:p>
          <a:p>
            <a:pPr algn="l"/>
            <a:endParaRPr lang="en-GB" dirty="0"/>
          </a:p>
          <a:p>
            <a:pPr marL="342900" indent="-342900" algn="l">
              <a:buFontTx/>
              <a:buChar char="-"/>
            </a:pPr>
            <a:endParaRPr lang="en-GB" dirty="0"/>
          </a:p>
        </p:txBody>
      </p:sp>
      <p:sp>
        <p:nvSpPr>
          <p:cNvPr id="11" name="Subtitle 4">
            <a:extLst>
              <a:ext uri="{FF2B5EF4-FFF2-40B4-BE49-F238E27FC236}">
                <a16:creationId xmlns:a16="http://schemas.microsoft.com/office/drawing/2014/main" id="{14368C0E-6474-4AFA-822E-E6709F61F3DC}"/>
              </a:ext>
            </a:extLst>
          </p:cNvPr>
          <p:cNvSpPr txBox="1">
            <a:spLocks/>
          </p:cNvSpPr>
          <p:nvPr/>
        </p:nvSpPr>
        <p:spPr>
          <a:xfrm>
            <a:off x="4211852" y="4271482"/>
            <a:ext cx="3768293" cy="1993186"/>
          </a:xfrm>
          <a:prstGeom prst="rect">
            <a:avLst/>
          </a:prstGeom>
          <a:ln w="34925">
            <a:solidFill>
              <a:srgbClr val="7030A0"/>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Routine changes</a:t>
            </a:r>
          </a:p>
          <a:p>
            <a:pPr marL="342900" indent="-342900" algn="l">
              <a:buFontTx/>
              <a:buChar char="-"/>
            </a:pPr>
            <a:r>
              <a:rPr lang="en-GB" dirty="0"/>
              <a:t>Managing self-care – learning new skills</a:t>
            </a:r>
          </a:p>
          <a:p>
            <a:pPr marL="342900" indent="-342900" algn="l">
              <a:buFontTx/>
              <a:buChar char="-"/>
            </a:pPr>
            <a:r>
              <a:rPr lang="en-GB" dirty="0"/>
              <a:t>Different timetable</a:t>
            </a:r>
          </a:p>
          <a:p>
            <a:pPr marL="342900" indent="-342900" algn="l">
              <a:buFontTx/>
              <a:buChar char="-"/>
            </a:pPr>
            <a:r>
              <a:rPr lang="en-GB" dirty="0"/>
              <a:t>Domestic tasks</a:t>
            </a:r>
          </a:p>
          <a:p>
            <a:pPr algn="l"/>
            <a:endParaRPr lang="en-GB" dirty="0"/>
          </a:p>
          <a:p>
            <a:pPr marL="342900" indent="-342900" algn="l">
              <a:buFontTx/>
              <a:buChar char="-"/>
            </a:pPr>
            <a:endParaRPr lang="en-GB" dirty="0"/>
          </a:p>
        </p:txBody>
      </p:sp>
      <p:sp>
        <p:nvSpPr>
          <p:cNvPr id="12" name="Subtitle 4">
            <a:extLst>
              <a:ext uri="{FF2B5EF4-FFF2-40B4-BE49-F238E27FC236}">
                <a16:creationId xmlns:a16="http://schemas.microsoft.com/office/drawing/2014/main" id="{025D071E-05A1-4A1B-84D3-6D5D2ECC150F}"/>
              </a:ext>
            </a:extLst>
          </p:cNvPr>
          <p:cNvSpPr txBox="1">
            <a:spLocks/>
          </p:cNvSpPr>
          <p:nvPr/>
        </p:nvSpPr>
        <p:spPr>
          <a:xfrm>
            <a:off x="8215225" y="4271482"/>
            <a:ext cx="3768293" cy="1993186"/>
          </a:xfrm>
          <a:prstGeom prst="rect">
            <a:avLst/>
          </a:prstGeom>
          <a:ln w="34925">
            <a:solidFill>
              <a:srgbClr val="00206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Financial changes</a:t>
            </a:r>
          </a:p>
          <a:p>
            <a:pPr marL="342900" indent="-342900" algn="l">
              <a:buFontTx/>
              <a:buChar char="-"/>
            </a:pPr>
            <a:r>
              <a:rPr lang="en-GB" dirty="0"/>
              <a:t>Living on a budget</a:t>
            </a:r>
          </a:p>
          <a:p>
            <a:pPr marL="342900" indent="-342900" algn="l">
              <a:buFontTx/>
              <a:buChar char="-"/>
            </a:pPr>
            <a:r>
              <a:rPr lang="en-GB" dirty="0"/>
              <a:t>Managing money</a:t>
            </a:r>
          </a:p>
          <a:p>
            <a:pPr marL="342900" indent="-342900" algn="l">
              <a:buFontTx/>
              <a:buChar char="-"/>
            </a:pPr>
            <a:r>
              <a:rPr lang="en-GB" dirty="0"/>
              <a:t>Part-time work</a:t>
            </a:r>
          </a:p>
          <a:p>
            <a:pPr algn="l"/>
            <a:endParaRPr lang="en-GB" dirty="0"/>
          </a:p>
          <a:p>
            <a:pPr marL="342900" indent="-342900" algn="l">
              <a:buFontTx/>
              <a:buChar char="-"/>
            </a:pPr>
            <a:endParaRPr lang="en-GB" dirty="0"/>
          </a:p>
        </p:txBody>
      </p:sp>
    </p:spTree>
    <p:extLst>
      <p:ext uri="{BB962C8B-B14F-4D97-AF65-F5344CB8AC3E}">
        <p14:creationId xmlns:p14="http://schemas.microsoft.com/office/powerpoint/2010/main" val="218260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1957501"/>
            <a:ext cx="9144000" cy="3944231"/>
          </a:xfrm>
        </p:spPr>
        <p:txBody>
          <a:bodyPr>
            <a:normAutofit/>
          </a:bodyPr>
          <a:lstStyle/>
          <a:p>
            <a:pPr marL="342900" indent="-342900" algn="l">
              <a:buFont typeface="Arial" panose="020B0604020202020204" pitchFamily="34" charset="0"/>
              <a:buChar char="•"/>
            </a:pPr>
            <a:r>
              <a:rPr lang="en-GB" dirty="0"/>
              <a:t>Adjusting to UG life involves letting go of old behaviours/routines and creating new ones</a:t>
            </a:r>
          </a:p>
          <a:p>
            <a:pPr marL="800100" lvl="1" indent="-342900" algn="l">
              <a:buFont typeface="Arial" panose="020B0604020202020204" pitchFamily="34" charset="0"/>
              <a:buChar char="•"/>
            </a:pPr>
            <a:r>
              <a:rPr lang="en-GB" dirty="0"/>
              <a:t>Attending school -&gt; going to lectures/independent study</a:t>
            </a:r>
          </a:p>
          <a:p>
            <a:pPr marL="800100" lvl="1" indent="-342900" algn="l">
              <a:buFont typeface="Arial" panose="020B0604020202020204" pitchFamily="34" charset="0"/>
              <a:buChar char="•"/>
            </a:pPr>
            <a:r>
              <a:rPr lang="en-GB" dirty="0"/>
              <a:t>Seeing schoolfriends -&gt; getting to know house and course-mates</a:t>
            </a:r>
          </a:p>
          <a:p>
            <a:pPr marL="800100" lvl="1" indent="-342900" algn="l">
              <a:buFont typeface="Arial" panose="020B0604020202020204" pitchFamily="34" charset="0"/>
              <a:buChar char="•"/>
            </a:pPr>
            <a:r>
              <a:rPr lang="en-GB" dirty="0"/>
              <a:t>Leaving previous clubs -&gt; joining new societies</a:t>
            </a:r>
          </a:p>
          <a:p>
            <a:pPr marL="342900" indent="-342900" algn="l">
              <a:buFont typeface="Arial" panose="020B0604020202020204" pitchFamily="34" charset="0"/>
              <a:buChar char="•"/>
            </a:pPr>
            <a:r>
              <a:rPr lang="en-GB" dirty="0"/>
              <a:t>Successfully adjusting requires both letting go of the old way of doing things and embracing new ways</a:t>
            </a:r>
          </a:p>
          <a:p>
            <a:pPr marL="800100" lvl="1" indent="-342900" algn="l">
              <a:buFont typeface="Arial" panose="020B0604020202020204" pitchFamily="34" charset="0"/>
              <a:buChar char="•"/>
            </a:pPr>
            <a:endParaRPr lang="en-GB" dirty="0"/>
          </a:p>
          <a:p>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Life Changes and adjustments</a:t>
            </a:r>
          </a:p>
        </p:txBody>
      </p:sp>
    </p:spTree>
    <p:extLst>
      <p:ext uri="{BB962C8B-B14F-4D97-AF65-F5344CB8AC3E}">
        <p14:creationId xmlns:p14="http://schemas.microsoft.com/office/powerpoint/2010/main" val="235359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1957501"/>
            <a:ext cx="9144000" cy="3944231"/>
          </a:xfrm>
        </p:spPr>
        <p:txBody>
          <a:bodyPr>
            <a:normAutofit/>
          </a:bodyPr>
          <a:lstStyle/>
          <a:p>
            <a:pPr marL="342900" indent="-342900" algn="l">
              <a:buFont typeface="Arial" panose="020B0604020202020204" pitchFamily="34" charset="0"/>
              <a:buChar char="•"/>
            </a:pPr>
            <a:r>
              <a:rPr lang="en-GB" dirty="0"/>
              <a:t>Adjusting can be difficult</a:t>
            </a:r>
          </a:p>
          <a:p>
            <a:pPr marL="342900" indent="-342900" algn="l">
              <a:buFont typeface="Arial" panose="020B0604020202020204" pitchFamily="34" charset="0"/>
              <a:buChar char="•"/>
            </a:pPr>
            <a:r>
              <a:rPr lang="en-GB" dirty="0"/>
              <a:t>Getting used to new routines and ways of doing things can be very stressful</a:t>
            </a:r>
          </a:p>
          <a:p>
            <a:pPr marL="342900" indent="-342900" algn="l">
              <a:buFont typeface="Arial" panose="020B0604020202020204" pitchFamily="34" charset="0"/>
              <a:buChar char="•"/>
            </a:pPr>
            <a:r>
              <a:rPr lang="en-GB" dirty="0"/>
              <a:t>It can be tempting to fall into “solutions” that offer short-term relief to this discomfort, but don’t help us to adjust in the long-term</a:t>
            </a:r>
          </a:p>
          <a:p>
            <a:pPr marL="342900" indent="-342900" algn="l">
              <a:buFont typeface="Arial" panose="020B0604020202020204" pitchFamily="34" charset="0"/>
              <a:buChar char="•"/>
            </a:pPr>
            <a:r>
              <a:rPr lang="en-GB" dirty="0"/>
              <a:t>The CBT model explains this clearly</a:t>
            </a:r>
          </a:p>
          <a:p>
            <a:pPr marL="800100" lvl="1" indent="-342900" algn="l">
              <a:buFont typeface="Arial" panose="020B0604020202020204" pitchFamily="34" charset="0"/>
              <a:buChar char="•"/>
            </a:pPr>
            <a:endParaRPr lang="en-GB" dirty="0"/>
          </a:p>
          <a:p>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Life Changes and adjustments</a:t>
            </a:r>
          </a:p>
        </p:txBody>
      </p:sp>
    </p:spTree>
    <p:extLst>
      <p:ext uri="{BB962C8B-B14F-4D97-AF65-F5344CB8AC3E}">
        <p14:creationId xmlns:p14="http://schemas.microsoft.com/office/powerpoint/2010/main" val="1625468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27F82763-D481-4C03-A7C8-4EE9CE76387D}"/>
              </a:ext>
            </a:extLst>
          </p:cNvPr>
          <p:cNvSpPr txBox="1"/>
          <p:nvPr/>
        </p:nvSpPr>
        <p:spPr>
          <a:xfrm>
            <a:off x="4775110" y="2978456"/>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994273" y="405292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426269" y="4052926"/>
            <a:ext cx="1654343" cy="369332"/>
          </a:xfrm>
          <a:prstGeom prst="rect">
            <a:avLst/>
          </a:prstGeom>
          <a:noFill/>
          <a:ln w="34925">
            <a:solidFill>
              <a:srgbClr val="FF0000"/>
            </a:solidFill>
          </a:ln>
        </p:spPr>
        <p:txBody>
          <a:bodyPr wrap="square" rtlCol="0">
            <a:spAutoFit/>
          </a:bodyPr>
          <a:lstStyle/>
          <a:p>
            <a:pPr algn="ctr"/>
            <a:r>
              <a:rPr lang="en-GB" dirty="0"/>
              <a:t>Behaviour</a:t>
            </a:r>
          </a:p>
        </p:txBody>
      </p:sp>
      <p:sp>
        <p:nvSpPr>
          <p:cNvPr id="23" name="TextBox 22">
            <a:extLst>
              <a:ext uri="{FF2B5EF4-FFF2-40B4-BE49-F238E27FC236}">
                <a16:creationId xmlns:a16="http://schemas.microsoft.com/office/drawing/2014/main" id="{AD27140E-C32E-4A62-8ED5-832A033D6C68}"/>
              </a:ext>
            </a:extLst>
          </p:cNvPr>
          <p:cNvSpPr txBox="1"/>
          <p:nvPr/>
        </p:nvSpPr>
        <p:spPr>
          <a:xfrm>
            <a:off x="4752532" y="1754135"/>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a:off x="5579704" y="2251659"/>
            <a:ext cx="0" cy="55666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337433" y="651433"/>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Cycles in CBT</a:t>
            </a:r>
          </a:p>
        </p:txBody>
      </p:sp>
      <p:sp>
        <p:nvSpPr>
          <p:cNvPr id="16" name="TextBox 15">
            <a:extLst>
              <a:ext uri="{FF2B5EF4-FFF2-40B4-BE49-F238E27FC236}">
                <a16:creationId xmlns:a16="http://schemas.microsoft.com/office/drawing/2014/main" id="{026DAC00-EC67-44D7-963B-4253CDCEE0E2}"/>
              </a:ext>
            </a:extLst>
          </p:cNvPr>
          <p:cNvSpPr txBox="1"/>
          <p:nvPr/>
        </p:nvSpPr>
        <p:spPr>
          <a:xfrm>
            <a:off x="4775110" y="5155130"/>
            <a:ext cx="1654343" cy="369332"/>
          </a:xfrm>
          <a:prstGeom prst="rect">
            <a:avLst/>
          </a:prstGeom>
          <a:noFill/>
          <a:ln w="34925">
            <a:solidFill>
              <a:srgbClr val="7030A0"/>
            </a:solidFill>
          </a:ln>
        </p:spPr>
        <p:txBody>
          <a:bodyPr wrap="square" rtlCol="0">
            <a:spAutoFit/>
          </a:bodyPr>
          <a:lstStyle/>
          <a:p>
            <a:pPr algn="ctr"/>
            <a:r>
              <a:rPr lang="en-GB" dirty="0"/>
              <a:t>Physical</a:t>
            </a:r>
          </a:p>
        </p:txBody>
      </p:sp>
      <p:cxnSp>
        <p:nvCxnSpPr>
          <p:cNvPr id="7" name="Straight Arrow Connector 6">
            <a:extLst>
              <a:ext uri="{FF2B5EF4-FFF2-40B4-BE49-F238E27FC236}">
                <a16:creationId xmlns:a16="http://schemas.microsoft.com/office/drawing/2014/main" id="{3B1F51B7-D0F3-419F-A74E-3C4E739ADE9B}"/>
              </a:ext>
            </a:extLst>
          </p:cNvPr>
          <p:cNvCxnSpPr/>
          <p:nvPr/>
        </p:nvCxnSpPr>
        <p:spPr>
          <a:xfrm>
            <a:off x="5602281" y="3526392"/>
            <a:ext cx="0" cy="142240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79FC1EC-1A36-47CD-BDBF-8C673FAF1EBB}"/>
              </a:ext>
            </a:extLst>
          </p:cNvPr>
          <p:cNvCxnSpPr>
            <a:cxnSpLocks/>
          </p:cNvCxnSpPr>
          <p:nvPr/>
        </p:nvCxnSpPr>
        <p:spPr>
          <a:xfrm>
            <a:off x="4241970" y="4237592"/>
            <a:ext cx="2610386" cy="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59F0703A-D158-44E0-A659-7B65DAF43D21}"/>
              </a:ext>
            </a:extLst>
          </p:cNvPr>
          <p:cNvCxnSpPr>
            <a:cxnSpLocks/>
          </p:cNvCxnSpPr>
          <p:nvPr/>
        </p:nvCxnSpPr>
        <p:spPr>
          <a:xfrm flipH="1">
            <a:off x="3253440" y="3163122"/>
            <a:ext cx="1389286" cy="731545"/>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C9CC36C-E825-4194-BB77-102F08EDC08C}"/>
              </a:ext>
            </a:extLst>
          </p:cNvPr>
          <p:cNvCxnSpPr>
            <a:cxnSpLocks/>
          </p:cNvCxnSpPr>
          <p:nvPr/>
        </p:nvCxnSpPr>
        <p:spPr>
          <a:xfrm>
            <a:off x="6550549" y="3183467"/>
            <a:ext cx="1270895" cy="71120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A75BF96-6E32-4119-A95D-E9AE9F037D53}"/>
              </a:ext>
            </a:extLst>
          </p:cNvPr>
          <p:cNvCxnSpPr>
            <a:cxnSpLocks/>
          </p:cNvCxnSpPr>
          <p:nvPr/>
        </p:nvCxnSpPr>
        <p:spPr>
          <a:xfrm>
            <a:off x="3253440" y="4605867"/>
            <a:ext cx="1383983" cy="733929"/>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8AA09AEA-DC2F-424B-BCB9-2DF00826D4F2}"/>
              </a:ext>
            </a:extLst>
          </p:cNvPr>
          <p:cNvCxnSpPr>
            <a:cxnSpLocks/>
          </p:cNvCxnSpPr>
          <p:nvPr/>
        </p:nvCxnSpPr>
        <p:spPr>
          <a:xfrm flipH="1">
            <a:off x="6550549" y="4605867"/>
            <a:ext cx="1270895" cy="733929"/>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2345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27F82763-D481-4C03-A7C8-4EE9CE76387D}"/>
              </a:ext>
            </a:extLst>
          </p:cNvPr>
          <p:cNvSpPr txBox="1"/>
          <p:nvPr/>
        </p:nvSpPr>
        <p:spPr>
          <a:xfrm>
            <a:off x="4881008" y="3275111"/>
            <a:ext cx="1654343" cy="954107"/>
          </a:xfrm>
          <a:prstGeom prst="rect">
            <a:avLst/>
          </a:prstGeom>
          <a:noFill/>
          <a:ln w="34925">
            <a:solidFill>
              <a:schemeClr val="accent1"/>
            </a:solidFill>
          </a:ln>
        </p:spPr>
        <p:txBody>
          <a:bodyPr wrap="square" rtlCol="0">
            <a:spAutoFit/>
          </a:bodyPr>
          <a:lstStyle/>
          <a:p>
            <a:pPr algn="ctr"/>
            <a:r>
              <a:rPr lang="en-GB" sz="1400" dirty="0"/>
              <a:t>Thoughts – “I’m going to fail this! I’ve got so much reading to do…”</a:t>
            </a:r>
          </a:p>
        </p:txBody>
      </p:sp>
      <p:sp>
        <p:nvSpPr>
          <p:cNvPr id="13" name="TextBox 12">
            <a:extLst>
              <a:ext uri="{FF2B5EF4-FFF2-40B4-BE49-F238E27FC236}">
                <a16:creationId xmlns:a16="http://schemas.microsoft.com/office/drawing/2014/main" id="{F726A79E-274C-47F7-B425-414B353B3128}"/>
              </a:ext>
            </a:extLst>
          </p:cNvPr>
          <p:cNvSpPr txBox="1"/>
          <p:nvPr/>
        </p:nvSpPr>
        <p:spPr>
          <a:xfrm>
            <a:off x="8261354" y="4232226"/>
            <a:ext cx="1654343" cy="523220"/>
          </a:xfrm>
          <a:prstGeom prst="rect">
            <a:avLst/>
          </a:prstGeom>
          <a:noFill/>
          <a:ln w="34925">
            <a:solidFill>
              <a:srgbClr val="FFC000"/>
            </a:solidFill>
          </a:ln>
        </p:spPr>
        <p:txBody>
          <a:bodyPr wrap="square" rtlCol="0">
            <a:spAutoFit/>
          </a:bodyPr>
          <a:lstStyle/>
          <a:p>
            <a:pPr algn="ctr"/>
            <a:r>
              <a:rPr lang="en-GB" sz="1400" dirty="0"/>
              <a:t>Emotions – feel anxious, panicked</a:t>
            </a:r>
          </a:p>
        </p:txBody>
      </p:sp>
      <p:sp>
        <p:nvSpPr>
          <p:cNvPr id="15" name="TextBox 14">
            <a:extLst>
              <a:ext uri="{FF2B5EF4-FFF2-40B4-BE49-F238E27FC236}">
                <a16:creationId xmlns:a16="http://schemas.microsoft.com/office/drawing/2014/main" id="{284A85E8-4800-4FC7-BF6E-054086063B95}"/>
              </a:ext>
            </a:extLst>
          </p:cNvPr>
          <p:cNvSpPr txBox="1"/>
          <p:nvPr/>
        </p:nvSpPr>
        <p:spPr>
          <a:xfrm>
            <a:off x="1654615" y="4278392"/>
            <a:ext cx="1838598" cy="738664"/>
          </a:xfrm>
          <a:prstGeom prst="rect">
            <a:avLst/>
          </a:prstGeom>
          <a:noFill/>
          <a:ln w="34925">
            <a:solidFill>
              <a:srgbClr val="FF0000"/>
            </a:solidFill>
          </a:ln>
        </p:spPr>
        <p:txBody>
          <a:bodyPr wrap="square" rtlCol="0">
            <a:spAutoFit/>
          </a:bodyPr>
          <a:lstStyle/>
          <a:p>
            <a:pPr algn="ctr"/>
            <a:r>
              <a:rPr lang="en-GB" sz="1400" dirty="0"/>
              <a:t>Behaviour – procrastinate, distract myself with Netflix </a:t>
            </a:r>
          </a:p>
        </p:txBody>
      </p:sp>
      <p:sp>
        <p:nvSpPr>
          <p:cNvPr id="23" name="TextBox 22">
            <a:extLst>
              <a:ext uri="{FF2B5EF4-FFF2-40B4-BE49-F238E27FC236}">
                <a16:creationId xmlns:a16="http://schemas.microsoft.com/office/drawing/2014/main" id="{AD27140E-C32E-4A62-8ED5-832A033D6C68}"/>
              </a:ext>
            </a:extLst>
          </p:cNvPr>
          <p:cNvSpPr txBox="1"/>
          <p:nvPr/>
        </p:nvSpPr>
        <p:spPr>
          <a:xfrm>
            <a:off x="4080612" y="1721983"/>
            <a:ext cx="3255136" cy="954107"/>
          </a:xfrm>
          <a:prstGeom prst="rect">
            <a:avLst/>
          </a:prstGeom>
          <a:noFill/>
          <a:ln w="34925">
            <a:solidFill>
              <a:srgbClr val="92D050"/>
            </a:solidFill>
          </a:ln>
        </p:spPr>
        <p:txBody>
          <a:bodyPr wrap="square" rtlCol="0">
            <a:spAutoFit/>
          </a:bodyPr>
          <a:lstStyle/>
          <a:p>
            <a:pPr algn="ctr"/>
            <a:r>
              <a:rPr lang="en-GB" sz="1400" dirty="0"/>
              <a:t>Trigger – attending a revision lecture before the exam and realising I haven’t been keeping up with the reading and workload for the module</a:t>
            </a:r>
          </a:p>
        </p:txBody>
      </p: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337433" y="651433"/>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Cycles in CBT</a:t>
            </a:r>
          </a:p>
        </p:txBody>
      </p:sp>
      <p:sp>
        <p:nvSpPr>
          <p:cNvPr id="16" name="TextBox 15">
            <a:extLst>
              <a:ext uri="{FF2B5EF4-FFF2-40B4-BE49-F238E27FC236}">
                <a16:creationId xmlns:a16="http://schemas.microsoft.com/office/drawing/2014/main" id="{026DAC00-EC67-44D7-963B-4253CDCEE0E2}"/>
              </a:ext>
            </a:extLst>
          </p:cNvPr>
          <p:cNvSpPr txBox="1"/>
          <p:nvPr/>
        </p:nvSpPr>
        <p:spPr>
          <a:xfrm>
            <a:off x="4775110" y="5545548"/>
            <a:ext cx="1654343" cy="523220"/>
          </a:xfrm>
          <a:prstGeom prst="rect">
            <a:avLst/>
          </a:prstGeom>
          <a:noFill/>
          <a:ln w="34925">
            <a:solidFill>
              <a:srgbClr val="7030A0"/>
            </a:solidFill>
          </a:ln>
        </p:spPr>
        <p:txBody>
          <a:bodyPr wrap="square" rtlCol="0">
            <a:spAutoFit/>
          </a:bodyPr>
          <a:lstStyle/>
          <a:p>
            <a:pPr algn="ctr"/>
            <a:r>
              <a:rPr lang="en-GB" sz="1400" dirty="0"/>
              <a:t>Physical – tense, hot, restless</a:t>
            </a:r>
          </a:p>
        </p:txBody>
      </p:sp>
      <p:cxnSp>
        <p:nvCxnSpPr>
          <p:cNvPr id="3" name="Straight Arrow Connector 2">
            <a:extLst>
              <a:ext uri="{FF2B5EF4-FFF2-40B4-BE49-F238E27FC236}">
                <a16:creationId xmlns:a16="http://schemas.microsoft.com/office/drawing/2014/main" id="{FFFB6234-2E57-4455-953F-2D76F4BCEFD2}"/>
              </a:ext>
            </a:extLst>
          </p:cNvPr>
          <p:cNvCxnSpPr/>
          <p:nvPr/>
        </p:nvCxnSpPr>
        <p:spPr>
          <a:xfrm>
            <a:off x="5702158" y="2802500"/>
            <a:ext cx="0" cy="39041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E021E48-DEAF-427B-8A71-4EF5FF587CBD}"/>
              </a:ext>
            </a:extLst>
          </p:cNvPr>
          <p:cNvCxnSpPr>
            <a:cxnSpLocks/>
          </p:cNvCxnSpPr>
          <p:nvPr/>
        </p:nvCxnSpPr>
        <p:spPr>
          <a:xfrm>
            <a:off x="6645667" y="3766558"/>
            <a:ext cx="1419546" cy="46266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81BD120-08EC-49CA-AAA5-08194503DDA9}"/>
              </a:ext>
            </a:extLst>
          </p:cNvPr>
          <p:cNvCxnSpPr>
            <a:cxnSpLocks/>
          </p:cNvCxnSpPr>
          <p:nvPr/>
        </p:nvCxnSpPr>
        <p:spPr>
          <a:xfrm flipH="1">
            <a:off x="6535351" y="5017056"/>
            <a:ext cx="1632604" cy="62345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EBB068D-754F-42C2-B214-BE00EA0FA5A2}"/>
              </a:ext>
            </a:extLst>
          </p:cNvPr>
          <p:cNvCxnSpPr>
            <a:cxnSpLocks/>
          </p:cNvCxnSpPr>
          <p:nvPr/>
        </p:nvCxnSpPr>
        <p:spPr>
          <a:xfrm flipH="1" flipV="1">
            <a:off x="3585681" y="5229546"/>
            <a:ext cx="1037689" cy="448804"/>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073DA79-7A5C-4F5D-B502-EEC79942773F}"/>
              </a:ext>
            </a:extLst>
          </p:cNvPr>
          <p:cNvCxnSpPr>
            <a:cxnSpLocks/>
          </p:cNvCxnSpPr>
          <p:nvPr/>
        </p:nvCxnSpPr>
        <p:spPr>
          <a:xfrm flipV="1">
            <a:off x="3585681" y="3647326"/>
            <a:ext cx="1189429" cy="58189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003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27F82763-D481-4C03-A7C8-4EE9CE76387D}"/>
              </a:ext>
            </a:extLst>
          </p:cNvPr>
          <p:cNvSpPr txBox="1"/>
          <p:nvPr/>
        </p:nvSpPr>
        <p:spPr>
          <a:xfrm>
            <a:off x="4881008" y="3275111"/>
            <a:ext cx="1654343" cy="954107"/>
          </a:xfrm>
          <a:prstGeom prst="rect">
            <a:avLst/>
          </a:prstGeom>
          <a:noFill/>
          <a:ln w="34925">
            <a:solidFill>
              <a:schemeClr val="accent1"/>
            </a:solidFill>
          </a:ln>
        </p:spPr>
        <p:txBody>
          <a:bodyPr wrap="square" rtlCol="0">
            <a:spAutoFit/>
          </a:bodyPr>
          <a:lstStyle/>
          <a:p>
            <a:pPr algn="ctr"/>
            <a:r>
              <a:rPr lang="en-GB" sz="1400" dirty="0"/>
              <a:t>Thoughts – “they’re judging me, no one wants me to live in this flat with them”</a:t>
            </a:r>
          </a:p>
        </p:txBody>
      </p:sp>
      <p:sp>
        <p:nvSpPr>
          <p:cNvPr id="13" name="TextBox 12">
            <a:extLst>
              <a:ext uri="{FF2B5EF4-FFF2-40B4-BE49-F238E27FC236}">
                <a16:creationId xmlns:a16="http://schemas.microsoft.com/office/drawing/2014/main" id="{F726A79E-274C-47F7-B425-414B353B3128}"/>
              </a:ext>
            </a:extLst>
          </p:cNvPr>
          <p:cNvSpPr txBox="1"/>
          <p:nvPr/>
        </p:nvSpPr>
        <p:spPr>
          <a:xfrm>
            <a:off x="8261354" y="4232226"/>
            <a:ext cx="1654343" cy="523220"/>
          </a:xfrm>
          <a:prstGeom prst="rect">
            <a:avLst/>
          </a:prstGeom>
          <a:noFill/>
          <a:ln w="34925">
            <a:solidFill>
              <a:srgbClr val="FFC000"/>
            </a:solidFill>
          </a:ln>
        </p:spPr>
        <p:txBody>
          <a:bodyPr wrap="square" rtlCol="0">
            <a:spAutoFit/>
          </a:bodyPr>
          <a:lstStyle/>
          <a:p>
            <a:pPr algn="ctr"/>
            <a:r>
              <a:rPr lang="en-GB" sz="1400" dirty="0"/>
              <a:t>Emotions – feel low, miserable</a:t>
            </a:r>
          </a:p>
        </p:txBody>
      </p:sp>
      <p:sp>
        <p:nvSpPr>
          <p:cNvPr id="15" name="TextBox 14">
            <a:extLst>
              <a:ext uri="{FF2B5EF4-FFF2-40B4-BE49-F238E27FC236}">
                <a16:creationId xmlns:a16="http://schemas.microsoft.com/office/drawing/2014/main" id="{284A85E8-4800-4FC7-BF6E-054086063B95}"/>
              </a:ext>
            </a:extLst>
          </p:cNvPr>
          <p:cNvSpPr txBox="1"/>
          <p:nvPr/>
        </p:nvSpPr>
        <p:spPr>
          <a:xfrm>
            <a:off x="1654615" y="4278392"/>
            <a:ext cx="1838598" cy="954107"/>
          </a:xfrm>
          <a:prstGeom prst="rect">
            <a:avLst/>
          </a:prstGeom>
          <a:noFill/>
          <a:ln w="34925">
            <a:solidFill>
              <a:srgbClr val="FF0000"/>
            </a:solidFill>
          </a:ln>
        </p:spPr>
        <p:txBody>
          <a:bodyPr wrap="square" rtlCol="0">
            <a:spAutoFit/>
          </a:bodyPr>
          <a:lstStyle/>
          <a:p>
            <a:pPr algn="ctr"/>
            <a:r>
              <a:rPr lang="en-GB" sz="1400" dirty="0"/>
              <a:t>Behaviour – withdraw, shut myself in my bedroom, avoid the rest of the flat</a:t>
            </a:r>
          </a:p>
        </p:txBody>
      </p:sp>
      <p:sp>
        <p:nvSpPr>
          <p:cNvPr id="23" name="TextBox 22">
            <a:extLst>
              <a:ext uri="{FF2B5EF4-FFF2-40B4-BE49-F238E27FC236}">
                <a16:creationId xmlns:a16="http://schemas.microsoft.com/office/drawing/2014/main" id="{AD27140E-C32E-4A62-8ED5-832A033D6C68}"/>
              </a:ext>
            </a:extLst>
          </p:cNvPr>
          <p:cNvSpPr txBox="1"/>
          <p:nvPr/>
        </p:nvSpPr>
        <p:spPr>
          <a:xfrm>
            <a:off x="4773232" y="2146971"/>
            <a:ext cx="1857851" cy="523220"/>
          </a:xfrm>
          <a:prstGeom prst="rect">
            <a:avLst/>
          </a:prstGeom>
          <a:noFill/>
          <a:ln w="34925">
            <a:solidFill>
              <a:srgbClr val="92D050"/>
            </a:solidFill>
          </a:ln>
        </p:spPr>
        <p:txBody>
          <a:bodyPr wrap="square" rtlCol="0">
            <a:spAutoFit/>
          </a:bodyPr>
          <a:lstStyle/>
          <a:p>
            <a:pPr algn="ctr"/>
            <a:r>
              <a:rPr lang="en-GB" sz="1400" dirty="0"/>
              <a:t>Trigger – falling out with a flatmate </a:t>
            </a:r>
          </a:p>
        </p:txBody>
      </p: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337433" y="651433"/>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Cycles in CBT</a:t>
            </a:r>
          </a:p>
        </p:txBody>
      </p:sp>
      <p:sp>
        <p:nvSpPr>
          <p:cNvPr id="16" name="TextBox 15">
            <a:extLst>
              <a:ext uri="{FF2B5EF4-FFF2-40B4-BE49-F238E27FC236}">
                <a16:creationId xmlns:a16="http://schemas.microsoft.com/office/drawing/2014/main" id="{026DAC00-EC67-44D7-963B-4253CDCEE0E2}"/>
              </a:ext>
            </a:extLst>
          </p:cNvPr>
          <p:cNvSpPr txBox="1"/>
          <p:nvPr/>
        </p:nvSpPr>
        <p:spPr>
          <a:xfrm>
            <a:off x="4775110" y="5545548"/>
            <a:ext cx="1654343" cy="523220"/>
          </a:xfrm>
          <a:prstGeom prst="rect">
            <a:avLst/>
          </a:prstGeom>
          <a:noFill/>
          <a:ln w="34925">
            <a:solidFill>
              <a:srgbClr val="7030A0"/>
            </a:solidFill>
          </a:ln>
        </p:spPr>
        <p:txBody>
          <a:bodyPr wrap="square" rtlCol="0">
            <a:spAutoFit/>
          </a:bodyPr>
          <a:lstStyle/>
          <a:p>
            <a:pPr algn="ctr"/>
            <a:r>
              <a:rPr lang="en-GB" sz="1400" dirty="0"/>
              <a:t>Physical – heavy, lethargic</a:t>
            </a:r>
          </a:p>
        </p:txBody>
      </p:sp>
      <p:cxnSp>
        <p:nvCxnSpPr>
          <p:cNvPr id="3" name="Straight Arrow Connector 2">
            <a:extLst>
              <a:ext uri="{FF2B5EF4-FFF2-40B4-BE49-F238E27FC236}">
                <a16:creationId xmlns:a16="http://schemas.microsoft.com/office/drawing/2014/main" id="{FFFB6234-2E57-4455-953F-2D76F4BCEFD2}"/>
              </a:ext>
            </a:extLst>
          </p:cNvPr>
          <p:cNvCxnSpPr/>
          <p:nvPr/>
        </p:nvCxnSpPr>
        <p:spPr>
          <a:xfrm>
            <a:off x="5702158" y="2802500"/>
            <a:ext cx="0" cy="39041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E021E48-DEAF-427B-8A71-4EF5FF587CBD}"/>
              </a:ext>
            </a:extLst>
          </p:cNvPr>
          <p:cNvCxnSpPr>
            <a:cxnSpLocks/>
          </p:cNvCxnSpPr>
          <p:nvPr/>
        </p:nvCxnSpPr>
        <p:spPr>
          <a:xfrm>
            <a:off x="6645667" y="3766558"/>
            <a:ext cx="1419546" cy="46266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81BD120-08EC-49CA-AAA5-08194503DDA9}"/>
              </a:ext>
            </a:extLst>
          </p:cNvPr>
          <p:cNvCxnSpPr>
            <a:cxnSpLocks/>
          </p:cNvCxnSpPr>
          <p:nvPr/>
        </p:nvCxnSpPr>
        <p:spPr>
          <a:xfrm flipH="1">
            <a:off x="6535351" y="5017056"/>
            <a:ext cx="1632604" cy="62345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EBB068D-754F-42C2-B214-BE00EA0FA5A2}"/>
              </a:ext>
            </a:extLst>
          </p:cNvPr>
          <p:cNvCxnSpPr>
            <a:cxnSpLocks/>
          </p:cNvCxnSpPr>
          <p:nvPr/>
        </p:nvCxnSpPr>
        <p:spPr>
          <a:xfrm flipH="1" flipV="1">
            <a:off x="3585681" y="5229546"/>
            <a:ext cx="1037689" cy="448804"/>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073DA79-7A5C-4F5D-B502-EEC79942773F}"/>
              </a:ext>
            </a:extLst>
          </p:cNvPr>
          <p:cNvCxnSpPr>
            <a:cxnSpLocks/>
          </p:cNvCxnSpPr>
          <p:nvPr/>
        </p:nvCxnSpPr>
        <p:spPr>
          <a:xfrm flipV="1">
            <a:off x="3585681" y="3647326"/>
            <a:ext cx="1189429" cy="58189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61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23"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F3922ED8-F17D-44D9-BAD2-E0D5601014FA}"/>
              </a:ext>
            </a:extLst>
          </p:cNvPr>
          <p:cNvSpPr>
            <a:spLocks noGrp="1"/>
          </p:cNvSpPr>
          <p:nvPr>
            <p:ph type="ctrTitle"/>
          </p:nvPr>
        </p:nvSpPr>
        <p:spPr>
          <a:xfrm>
            <a:off x="2998177" y="967152"/>
            <a:ext cx="6013938" cy="643671"/>
          </a:xfrm>
        </p:spPr>
        <p:txBody>
          <a:bodyPr>
            <a:normAutofit/>
          </a:bodyPr>
          <a:lstStyle/>
          <a:p>
            <a:r>
              <a:rPr lang="en-GB" sz="3600" dirty="0">
                <a:solidFill>
                  <a:schemeClr val="accent1">
                    <a:lumMod val="75000"/>
                  </a:schemeClr>
                </a:solidFill>
              </a:rPr>
              <a:t>Exercise – the vicious cycle</a:t>
            </a:r>
          </a:p>
        </p:txBody>
      </p:sp>
      <p:sp>
        <p:nvSpPr>
          <p:cNvPr id="2" name="TextBox 1">
            <a:extLst>
              <a:ext uri="{FF2B5EF4-FFF2-40B4-BE49-F238E27FC236}">
                <a16:creationId xmlns:a16="http://schemas.microsoft.com/office/drawing/2014/main" id="{16276B74-663B-400F-A7AD-012D9065F394}"/>
              </a:ext>
            </a:extLst>
          </p:cNvPr>
          <p:cNvSpPr txBox="1"/>
          <p:nvPr/>
        </p:nvSpPr>
        <p:spPr>
          <a:xfrm>
            <a:off x="1539472" y="1869492"/>
            <a:ext cx="8931348" cy="4893647"/>
          </a:xfrm>
          <a:prstGeom prst="rect">
            <a:avLst/>
          </a:prstGeom>
          <a:noFill/>
        </p:spPr>
        <p:txBody>
          <a:bodyPr wrap="square" rtlCol="0">
            <a:spAutoFit/>
          </a:bodyPr>
          <a:lstStyle/>
          <a:p>
            <a:pPr marL="342900" indent="-342900">
              <a:buFont typeface="Arial" panose="020B0604020202020204" pitchFamily="34" charset="0"/>
              <a:buChar char="•"/>
            </a:pPr>
            <a:r>
              <a:rPr lang="en-GB" sz="2400" dirty="0"/>
              <a:t>Use handout 1</a:t>
            </a:r>
          </a:p>
          <a:p>
            <a:pPr marL="342900" indent="-342900">
              <a:buFont typeface="Arial" panose="020B0604020202020204" pitchFamily="34" charset="0"/>
              <a:buChar char="•"/>
            </a:pPr>
            <a:r>
              <a:rPr lang="en-GB" sz="2400" dirty="0"/>
              <a:t>Either individually or if comfortable, in pairs or threes </a:t>
            </a:r>
          </a:p>
          <a:p>
            <a:pPr marL="342900" indent="-342900">
              <a:buFont typeface="Arial" panose="020B0604020202020204" pitchFamily="34" charset="0"/>
              <a:buChar char="•"/>
            </a:pPr>
            <a:r>
              <a:rPr lang="en-GB" sz="2400" dirty="0"/>
              <a:t>Bring to mind an example of a time you struggled with adjusting to an aspect of University life</a:t>
            </a:r>
          </a:p>
          <a:p>
            <a:pPr marL="342900" indent="-342900">
              <a:buFont typeface="Arial" panose="020B0604020202020204" pitchFamily="34" charset="0"/>
              <a:buChar char="•"/>
            </a:pPr>
            <a:r>
              <a:rPr lang="en-GB" sz="2400" dirty="0"/>
              <a:t>Choose an example that is not too distressing and that you are comfortable reflecting on in this group </a:t>
            </a:r>
          </a:p>
          <a:p>
            <a:pPr marL="342900" indent="-342900">
              <a:buFont typeface="Arial" panose="020B0604020202020204" pitchFamily="34" charset="0"/>
              <a:buChar char="•"/>
            </a:pPr>
            <a:r>
              <a:rPr lang="en-GB" sz="2400" dirty="0"/>
              <a:t>Complete the handout:</a:t>
            </a:r>
          </a:p>
          <a:p>
            <a:pPr marL="800100" lvl="1" indent="-342900">
              <a:buFont typeface="Arial" panose="020B0604020202020204" pitchFamily="34" charset="0"/>
              <a:buChar char="•"/>
            </a:pPr>
            <a:r>
              <a:rPr lang="en-GB" sz="2400" dirty="0"/>
              <a:t>What situation were you in?</a:t>
            </a:r>
          </a:p>
          <a:p>
            <a:pPr marL="800100" lvl="1" indent="-342900">
              <a:buFont typeface="Arial" panose="020B0604020202020204" pitchFamily="34" charset="0"/>
              <a:buChar char="•"/>
            </a:pPr>
            <a:r>
              <a:rPr lang="en-GB" sz="2400" dirty="0"/>
              <a:t>What went through your mind?</a:t>
            </a:r>
          </a:p>
          <a:p>
            <a:pPr marL="800100" lvl="1" indent="-342900">
              <a:buFont typeface="Arial" panose="020B0604020202020204" pitchFamily="34" charset="0"/>
              <a:buChar char="•"/>
            </a:pPr>
            <a:r>
              <a:rPr lang="en-GB" sz="2400" dirty="0"/>
              <a:t>How did you feel?</a:t>
            </a:r>
          </a:p>
          <a:p>
            <a:pPr marL="800100" lvl="1" indent="-342900">
              <a:buFont typeface="Arial" panose="020B0604020202020204" pitchFamily="34" charset="0"/>
              <a:buChar char="•"/>
            </a:pPr>
            <a:r>
              <a:rPr lang="en-GB" sz="2400" dirty="0"/>
              <a:t>What did you do?</a:t>
            </a:r>
          </a:p>
          <a:p>
            <a:pPr marL="800100" lvl="1" indent="-342900">
              <a:buFont typeface="Arial" panose="020B0604020202020204" pitchFamily="34" charset="0"/>
              <a:buChar char="•"/>
            </a:pPr>
            <a:r>
              <a:rPr lang="en-GB" sz="2400" dirty="0"/>
              <a:t>How do these things connect? </a:t>
            </a:r>
          </a:p>
          <a:p>
            <a:pPr marL="800100" lvl="1"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354635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1957501"/>
            <a:ext cx="9144000" cy="3944231"/>
          </a:xfrm>
        </p:spPr>
        <p:txBody>
          <a:bodyPr>
            <a:normAutofit/>
          </a:bodyPr>
          <a:lstStyle/>
          <a:p>
            <a:pPr marL="342900" indent="-342900" algn="l">
              <a:buFont typeface="Arial" panose="020B0604020202020204" pitchFamily="34" charset="0"/>
              <a:buChar char="•"/>
            </a:pPr>
            <a:r>
              <a:rPr lang="en-GB" dirty="0"/>
              <a:t>A behaviour is more likely to be repeated if we experience </a:t>
            </a:r>
            <a:r>
              <a:rPr lang="en-GB" b="1" dirty="0"/>
              <a:t>reinforcement</a:t>
            </a:r>
            <a:r>
              <a:rPr lang="en-GB" dirty="0"/>
              <a:t> after doing it</a:t>
            </a:r>
          </a:p>
          <a:p>
            <a:pPr marL="342900" indent="-342900" algn="l">
              <a:buFont typeface="Arial" panose="020B0604020202020204" pitchFamily="34" charset="0"/>
              <a:buChar char="•"/>
            </a:pPr>
            <a:r>
              <a:rPr lang="en-GB" dirty="0"/>
              <a:t>A behaviour is less likely to be repeated if we experience something unpleasant or undesirable after doing it (punishment) </a:t>
            </a:r>
          </a:p>
          <a:p>
            <a:pPr marL="342900" indent="-342900" algn="l">
              <a:buFont typeface="Arial" panose="020B0604020202020204" pitchFamily="34" charset="0"/>
              <a:buChar char="•"/>
            </a:pPr>
            <a:r>
              <a:rPr lang="en-GB" dirty="0"/>
              <a:t>There are two ways a behaviour can be reinforced</a:t>
            </a:r>
          </a:p>
          <a:p>
            <a:pPr marL="800100" lvl="1" indent="-342900" algn="l">
              <a:buFont typeface="Arial" panose="020B0604020202020204" pitchFamily="34" charset="0"/>
              <a:buChar char="•"/>
            </a:pPr>
            <a:r>
              <a:rPr lang="en-GB" b="1" dirty="0"/>
              <a:t>Positive</a:t>
            </a:r>
            <a:r>
              <a:rPr lang="en-GB" dirty="0"/>
              <a:t> reinforcement</a:t>
            </a:r>
          </a:p>
          <a:p>
            <a:pPr marL="800100" lvl="1" indent="-342900" algn="l">
              <a:buFont typeface="Arial" panose="020B0604020202020204" pitchFamily="34" charset="0"/>
              <a:buChar char="•"/>
            </a:pPr>
            <a:r>
              <a:rPr lang="en-GB" b="1" dirty="0"/>
              <a:t>Negative </a:t>
            </a:r>
            <a:r>
              <a:rPr lang="en-GB" dirty="0"/>
              <a:t>reinforcement</a:t>
            </a:r>
            <a:endParaRPr lang="en-GB" b="1" dirty="0"/>
          </a:p>
          <a:p>
            <a:pPr marL="800100" lvl="1" indent="-342900" algn="l">
              <a:buFont typeface="Arial" panose="020B0604020202020204" pitchFamily="34" charset="0"/>
              <a:buChar char="•"/>
            </a:pPr>
            <a:endParaRPr lang="en-GB" dirty="0"/>
          </a:p>
          <a:p>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How behaviours are reinforced</a:t>
            </a:r>
          </a:p>
        </p:txBody>
      </p:sp>
    </p:spTree>
    <p:extLst>
      <p:ext uri="{BB962C8B-B14F-4D97-AF65-F5344CB8AC3E}">
        <p14:creationId xmlns:p14="http://schemas.microsoft.com/office/powerpoint/2010/main" val="2691204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1957501"/>
            <a:ext cx="9144000" cy="3944231"/>
          </a:xfrm>
        </p:spPr>
        <p:txBody>
          <a:bodyPr>
            <a:normAutofit/>
          </a:bodyPr>
          <a:lstStyle/>
          <a:p>
            <a:pPr marL="342900" indent="-342900" algn="l">
              <a:buFont typeface="Arial" panose="020B0604020202020204" pitchFamily="34" charset="0"/>
              <a:buChar char="•"/>
            </a:pPr>
            <a:r>
              <a:rPr lang="en-GB" dirty="0"/>
              <a:t>When a behaviour causes something </a:t>
            </a:r>
            <a:r>
              <a:rPr lang="en-GB" b="1" dirty="0"/>
              <a:t>pleasant or desirable </a:t>
            </a:r>
            <a:r>
              <a:rPr lang="en-GB" dirty="0"/>
              <a:t>to</a:t>
            </a:r>
            <a:r>
              <a:rPr lang="en-GB" b="1" dirty="0"/>
              <a:t> occur</a:t>
            </a:r>
            <a:r>
              <a:rPr lang="en-GB" dirty="0"/>
              <a:t> as a consequence of it</a:t>
            </a:r>
          </a:p>
          <a:p>
            <a:pPr marL="342900" indent="-342900" algn="l">
              <a:buFont typeface="Arial" panose="020B0604020202020204" pitchFamily="34" charset="0"/>
              <a:buChar char="•"/>
            </a:pPr>
            <a:r>
              <a:rPr lang="en-GB" dirty="0"/>
              <a:t>Something good occurring after an action increases the chance of it being repeated in the future</a:t>
            </a:r>
          </a:p>
          <a:p>
            <a:pPr marL="800100" lvl="1" indent="-342900" algn="l">
              <a:buFont typeface="Arial" panose="020B0604020202020204" pitchFamily="34" charset="0"/>
              <a:buChar char="•"/>
            </a:pPr>
            <a:endParaRPr lang="en-GB" dirty="0"/>
          </a:p>
          <a:p>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Positive reinforcement</a:t>
            </a:r>
          </a:p>
        </p:txBody>
      </p:sp>
      <p:sp>
        <p:nvSpPr>
          <p:cNvPr id="8" name="Subtitle 4">
            <a:extLst>
              <a:ext uri="{FF2B5EF4-FFF2-40B4-BE49-F238E27FC236}">
                <a16:creationId xmlns:a16="http://schemas.microsoft.com/office/drawing/2014/main" id="{D8A4E503-14A5-4CE8-9F09-72591E1E887C}"/>
              </a:ext>
            </a:extLst>
          </p:cNvPr>
          <p:cNvSpPr txBox="1">
            <a:spLocks/>
          </p:cNvSpPr>
          <p:nvPr/>
        </p:nvSpPr>
        <p:spPr>
          <a:xfrm>
            <a:off x="1112609" y="3929616"/>
            <a:ext cx="2719652" cy="1993186"/>
          </a:xfrm>
          <a:prstGeom prst="rect">
            <a:avLst/>
          </a:prstGeom>
          <a:ln w="34925">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a:t>
            </a:r>
            <a:endParaRPr lang="en-GB" dirty="0"/>
          </a:p>
          <a:p>
            <a:pPr algn="l"/>
            <a:r>
              <a:rPr lang="en-GB" dirty="0"/>
              <a:t>Went to the union with Alex and had a chat and a few pints</a:t>
            </a:r>
          </a:p>
          <a:p>
            <a:pPr marL="342900" indent="-342900" algn="l">
              <a:buFontTx/>
              <a:buChar char="-"/>
            </a:pPr>
            <a:endParaRPr lang="en-GB" dirty="0"/>
          </a:p>
        </p:txBody>
      </p:sp>
      <p:sp>
        <p:nvSpPr>
          <p:cNvPr id="9" name="Subtitle 4">
            <a:extLst>
              <a:ext uri="{FF2B5EF4-FFF2-40B4-BE49-F238E27FC236}">
                <a16:creationId xmlns:a16="http://schemas.microsoft.com/office/drawing/2014/main" id="{D04D95DC-B7E2-4C5D-B8DB-5BA96460D095}"/>
              </a:ext>
            </a:extLst>
          </p:cNvPr>
          <p:cNvSpPr txBox="1">
            <a:spLocks/>
          </p:cNvSpPr>
          <p:nvPr/>
        </p:nvSpPr>
        <p:spPr>
          <a:xfrm>
            <a:off x="4736174" y="3934504"/>
            <a:ext cx="2719652" cy="1993186"/>
          </a:xfrm>
          <a:prstGeom prst="rect">
            <a:avLst/>
          </a:prstGeom>
          <a:ln w="34925">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Consequence</a:t>
            </a:r>
            <a:endParaRPr lang="en-GB" dirty="0"/>
          </a:p>
          <a:p>
            <a:pPr algn="l"/>
            <a:r>
              <a:rPr lang="en-GB" dirty="0"/>
              <a:t>Had a laugh, we both had fun and enjoyed ourselves</a:t>
            </a:r>
          </a:p>
          <a:p>
            <a:pPr marL="342900" indent="-342900" algn="l">
              <a:buFontTx/>
              <a:buChar char="-"/>
            </a:pPr>
            <a:endParaRPr lang="en-GB" dirty="0"/>
          </a:p>
        </p:txBody>
      </p:sp>
      <p:sp>
        <p:nvSpPr>
          <p:cNvPr id="10" name="Subtitle 4">
            <a:extLst>
              <a:ext uri="{FF2B5EF4-FFF2-40B4-BE49-F238E27FC236}">
                <a16:creationId xmlns:a16="http://schemas.microsoft.com/office/drawing/2014/main" id="{3A15FE33-D996-4666-A257-06E100F60FBA}"/>
              </a:ext>
            </a:extLst>
          </p:cNvPr>
          <p:cNvSpPr txBox="1">
            <a:spLocks/>
          </p:cNvSpPr>
          <p:nvPr/>
        </p:nvSpPr>
        <p:spPr>
          <a:xfrm>
            <a:off x="8359739" y="3929616"/>
            <a:ext cx="2719652" cy="1993186"/>
          </a:xfrm>
          <a:prstGeom prst="rect">
            <a:avLst/>
          </a:prstGeom>
          <a:ln w="34925">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 of going to the union with Alex is more likely to be repeated again in the future</a:t>
            </a:r>
            <a:endParaRPr lang="en-GB" dirty="0"/>
          </a:p>
          <a:p>
            <a:pPr marL="342900" indent="-342900" algn="l">
              <a:buFontTx/>
              <a:buChar char="-"/>
            </a:pPr>
            <a:endParaRPr lang="en-GB" dirty="0"/>
          </a:p>
        </p:txBody>
      </p:sp>
      <p:cxnSp>
        <p:nvCxnSpPr>
          <p:cNvPr id="3" name="Straight Arrow Connector 2">
            <a:extLst>
              <a:ext uri="{FF2B5EF4-FFF2-40B4-BE49-F238E27FC236}">
                <a16:creationId xmlns:a16="http://schemas.microsoft.com/office/drawing/2014/main" id="{4EF1DB2D-E719-412D-A23D-1F6EB3C317D7}"/>
              </a:ext>
            </a:extLst>
          </p:cNvPr>
          <p:cNvCxnSpPr/>
          <p:nvPr/>
        </p:nvCxnSpPr>
        <p:spPr>
          <a:xfrm>
            <a:off x="4006921" y="492620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2F35D84-C367-466E-999C-2D402875DD3D}"/>
              </a:ext>
            </a:extLst>
          </p:cNvPr>
          <p:cNvCxnSpPr/>
          <p:nvPr/>
        </p:nvCxnSpPr>
        <p:spPr>
          <a:xfrm>
            <a:off x="7611438" y="4852577"/>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9004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1957501"/>
            <a:ext cx="9144000" cy="3944231"/>
          </a:xfrm>
        </p:spPr>
        <p:txBody>
          <a:bodyPr>
            <a:normAutofit/>
          </a:bodyPr>
          <a:lstStyle/>
          <a:p>
            <a:pPr marL="342900" indent="-342900" algn="l">
              <a:buFont typeface="Arial" panose="020B0604020202020204" pitchFamily="34" charset="0"/>
              <a:buChar char="•"/>
            </a:pPr>
            <a:r>
              <a:rPr lang="en-GB" dirty="0"/>
              <a:t>When a behaviour causes something </a:t>
            </a:r>
            <a:r>
              <a:rPr lang="en-GB" b="1" dirty="0"/>
              <a:t>unpleasant or undesirable </a:t>
            </a:r>
            <a:r>
              <a:rPr lang="en-GB" dirty="0"/>
              <a:t>to</a:t>
            </a:r>
            <a:r>
              <a:rPr lang="en-GB" b="1" dirty="0"/>
              <a:t> reduce</a:t>
            </a:r>
            <a:r>
              <a:rPr lang="en-GB" dirty="0"/>
              <a:t> as a consequence of it</a:t>
            </a:r>
          </a:p>
          <a:p>
            <a:pPr marL="342900" indent="-342900" algn="l">
              <a:buFont typeface="Arial" panose="020B0604020202020204" pitchFamily="34" charset="0"/>
              <a:buChar char="•"/>
            </a:pPr>
            <a:r>
              <a:rPr lang="en-GB" dirty="0"/>
              <a:t>Something bad reducing after an action increases the chance of the action being repeated in the future</a:t>
            </a:r>
          </a:p>
          <a:p>
            <a:pPr marL="800100" lvl="1" indent="-342900" algn="l">
              <a:buFont typeface="Arial" panose="020B0604020202020204" pitchFamily="34" charset="0"/>
              <a:buChar char="•"/>
            </a:pPr>
            <a:endParaRPr lang="en-GB" dirty="0"/>
          </a:p>
          <a:p>
            <a:endParaRPr lang="en-GB" dirty="0"/>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Negative reinforcement</a:t>
            </a:r>
          </a:p>
        </p:txBody>
      </p:sp>
      <p:sp>
        <p:nvSpPr>
          <p:cNvPr id="8" name="Subtitle 4">
            <a:extLst>
              <a:ext uri="{FF2B5EF4-FFF2-40B4-BE49-F238E27FC236}">
                <a16:creationId xmlns:a16="http://schemas.microsoft.com/office/drawing/2014/main" id="{D8A4E503-14A5-4CE8-9F09-72591E1E887C}"/>
              </a:ext>
            </a:extLst>
          </p:cNvPr>
          <p:cNvSpPr txBox="1">
            <a:spLocks/>
          </p:cNvSpPr>
          <p:nvPr/>
        </p:nvSpPr>
        <p:spPr>
          <a:xfrm>
            <a:off x="1112609" y="3929616"/>
            <a:ext cx="2719652" cy="1993186"/>
          </a:xfrm>
          <a:prstGeom prst="rect">
            <a:avLst/>
          </a:prstGeom>
          <a:ln w="34925">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a:t>
            </a:r>
            <a:endParaRPr lang="en-GB" dirty="0"/>
          </a:p>
          <a:p>
            <a:pPr algn="l"/>
            <a:r>
              <a:rPr lang="en-GB" dirty="0"/>
              <a:t>Putting off starting my assignment by playing videogames</a:t>
            </a:r>
          </a:p>
          <a:p>
            <a:pPr marL="342900" indent="-342900" algn="l">
              <a:buFontTx/>
              <a:buChar char="-"/>
            </a:pPr>
            <a:endParaRPr lang="en-GB" dirty="0"/>
          </a:p>
        </p:txBody>
      </p:sp>
      <p:sp>
        <p:nvSpPr>
          <p:cNvPr id="9" name="Subtitle 4">
            <a:extLst>
              <a:ext uri="{FF2B5EF4-FFF2-40B4-BE49-F238E27FC236}">
                <a16:creationId xmlns:a16="http://schemas.microsoft.com/office/drawing/2014/main" id="{D04D95DC-B7E2-4C5D-B8DB-5BA96460D095}"/>
              </a:ext>
            </a:extLst>
          </p:cNvPr>
          <p:cNvSpPr txBox="1">
            <a:spLocks/>
          </p:cNvSpPr>
          <p:nvPr/>
        </p:nvSpPr>
        <p:spPr>
          <a:xfrm>
            <a:off x="4736174" y="3934504"/>
            <a:ext cx="2719652" cy="1993186"/>
          </a:xfrm>
          <a:prstGeom prst="rect">
            <a:avLst/>
          </a:prstGeom>
          <a:ln w="34925">
            <a:solidFill>
              <a:srgbClr val="FF0000"/>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Consequence</a:t>
            </a:r>
            <a:endParaRPr lang="en-GB" dirty="0"/>
          </a:p>
          <a:p>
            <a:pPr algn="l"/>
            <a:r>
              <a:rPr lang="en-GB" dirty="0"/>
              <a:t>For a while I stopped feeling stressed out when I was doing something else</a:t>
            </a:r>
          </a:p>
          <a:p>
            <a:pPr marL="342900" indent="-342900" algn="l">
              <a:buFontTx/>
              <a:buChar char="-"/>
            </a:pPr>
            <a:endParaRPr lang="en-GB" dirty="0"/>
          </a:p>
        </p:txBody>
      </p:sp>
      <p:sp>
        <p:nvSpPr>
          <p:cNvPr id="10" name="Subtitle 4">
            <a:extLst>
              <a:ext uri="{FF2B5EF4-FFF2-40B4-BE49-F238E27FC236}">
                <a16:creationId xmlns:a16="http://schemas.microsoft.com/office/drawing/2014/main" id="{3A15FE33-D996-4666-A257-06E100F60FBA}"/>
              </a:ext>
            </a:extLst>
          </p:cNvPr>
          <p:cNvSpPr txBox="1">
            <a:spLocks/>
          </p:cNvSpPr>
          <p:nvPr/>
        </p:nvSpPr>
        <p:spPr>
          <a:xfrm>
            <a:off x="8359739" y="3929616"/>
            <a:ext cx="2719652" cy="1993186"/>
          </a:xfrm>
          <a:prstGeom prst="rect">
            <a:avLst/>
          </a:prstGeom>
          <a:ln w="34925">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 of putting off the assignment likely to be repeated again in the future</a:t>
            </a:r>
            <a:endParaRPr lang="en-GB" dirty="0"/>
          </a:p>
          <a:p>
            <a:pPr marL="342900" indent="-342900" algn="l">
              <a:buFontTx/>
              <a:buChar char="-"/>
            </a:pPr>
            <a:endParaRPr lang="en-GB" dirty="0"/>
          </a:p>
        </p:txBody>
      </p:sp>
      <p:cxnSp>
        <p:nvCxnSpPr>
          <p:cNvPr id="3" name="Straight Arrow Connector 2">
            <a:extLst>
              <a:ext uri="{FF2B5EF4-FFF2-40B4-BE49-F238E27FC236}">
                <a16:creationId xmlns:a16="http://schemas.microsoft.com/office/drawing/2014/main" id="{4EF1DB2D-E719-412D-A23D-1F6EB3C317D7}"/>
              </a:ext>
            </a:extLst>
          </p:cNvPr>
          <p:cNvCxnSpPr/>
          <p:nvPr/>
        </p:nvCxnSpPr>
        <p:spPr>
          <a:xfrm>
            <a:off x="4006921" y="492620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2F35D84-C367-466E-999C-2D402875DD3D}"/>
              </a:ext>
            </a:extLst>
          </p:cNvPr>
          <p:cNvCxnSpPr/>
          <p:nvPr/>
        </p:nvCxnSpPr>
        <p:spPr>
          <a:xfrm>
            <a:off x="7611438" y="4852577"/>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5211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255593"/>
            <a:ext cx="9144000" cy="643933"/>
          </a:xfrm>
        </p:spPr>
        <p:txBody>
          <a:bodyPr>
            <a:normAutofit/>
          </a:bodyPr>
          <a:lstStyle/>
          <a:p>
            <a:r>
              <a:rPr lang="en-GB" sz="4000" dirty="0">
                <a:solidFill>
                  <a:schemeClr val="accent1">
                    <a:lumMod val="75000"/>
                  </a:schemeClr>
                </a:solidFill>
              </a:rPr>
              <a:t>Introduction to our series of workshops </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Our clinic – Psychological Therapies Training and Research Clinic</a:t>
            </a:r>
          </a:p>
          <a:p>
            <a:pPr marL="342900" indent="-342900" algn="l">
              <a:buFont typeface="Arial" panose="020B0604020202020204" pitchFamily="34" charset="0"/>
              <a:buChar char="•"/>
            </a:pPr>
            <a:r>
              <a:rPr lang="en-GB" dirty="0"/>
              <a:t>Our roles: Cognitive Behavioural Therapists and Clinical Psychologists</a:t>
            </a:r>
          </a:p>
          <a:p>
            <a:pPr marL="342900" indent="-342900" algn="l">
              <a:buFont typeface="Arial" panose="020B0604020202020204" pitchFamily="34" charset="0"/>
              <a:buChar char="•"/>
            </a:pPr>
            <a:r>
              <a:rPr lang="en-GB" dirty="0"/>
              <a:t>The purpose of these workshops – to reach a greater number of students experiencing common problems and stressors</a:t>
            </a:r>
          </a:p>
          <a:p>
            <a:pPr marL="342900" indent="-342900" algn="l">
              <a:buFont typeface="Arial" panose="020B0604020202020204" pitchFamily="34" charset="0"/>
              <a:buChar char="•"/>
            </a:pPr>
            <a:r>
              <a:rPr lang="en-GB" dirty="0"/>
              <a:t>To learn ways of overcoming these problems and improving wellbeing in doing so</a:t>
            </a:r>
          </a:p>
          <a:p>
            <a:pPr marL="800100" lvl="1" indent="-342900" algn="l">
              <a:buFont typeface="Arial" panose="020B0604020202020204" pitchFamily="34" charset="0"/>
              <a:buChar char="•"/>
            </a:pPr>
            <a:r>
              <a:rPr lang="en-GB" dirty="0"/>
              <a:t>Not “mental health problem” centred </a:t>
            </a:r>
          </a:p>
          <a:p>
            <a:pPr marL="800100" lvl="1" indent="-342900" algn="l">
              <a:buFont typeface="Arial" panose="020B0604020202020204" pitchFamily="34" charset="0"/>
              <a:buChar char="•"/>
            </a:pPr>
            <a:r>
              <a:rPr lang="en-GB" dirty="0"/>
              <a:t>Not “group therapy” programmes</a:t>
            </a:r>
          </a:p>
          <a:p>
            <a:pPr marL="342900" indent="-342900" algn="l">
              <a:buFont typeface="Arial" panose="020B0604020202020204" pitchFamily="34" charset="0"/>
              <a:buChar char="•"/>
            </a:pPr>
            <a:r>
              <a:rPr lang="en-GB" dirty="0"/>
              <a:t>Invitation to learn new skills and meet new people</a:t>
            </a:r>
          </a:p>
        </p:txBody>
      </p:sp>
    </p:spTree>
    <p:extLst>
      <p:ext uri="{BB962C8B-B14F-4D97-AF65-F5344CB8AC3E}">
        <p14:creationId xmlns:p14="http://schemas.microsoft.com/office/powerpoint/2010/main" val="2685204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27F82763-D481-4C03-A7C8-4EE9CE76387D}"/>
              </a:ext>
            </a:extLst>
          </p:cNvPr>
          <p:cNvSpPr txBox="1"/>
          <p:nvPr/>
        </p:nvSpPr>
        <p:spPr>
          <a:xfrm>
            <a:off x="4881008" y="3275111"/>
            <a:ext cx="1654343" cy="954107"/>
          </a:xfrm>
          <a:prstGeom prst="rect">
            <a:avLst/>
          </a:prstGeom>
          <a:noFill/>
          <a:ln w="34925">
            <a:solidFill>
              <a:schemeClr val="accent1"/>
            </a:solidFill>
          </a:ln>
        </p:spPr>
        <p:txBody>
          <a:bodyPr wrap="square" rtlCol="0">
            <a:spAutoFit/>
          </a:bodyPr>
          <a:lstStyle/>
          <a:p>
            <a:pPr algn="ctr"/>
            <a:r>
              <a:rPr lang="en-GB" sz="1400" dirty="0"/>
              <a:t>Thoughts – “I’m going to fail this! I’ve got so much reading to do…”</a:t>
            </a:r>
          </a:p>
        </p:txBody>
      </p:sp>
      <p:sp>
        <p:nvSpPr>
          <p:cNvPr id="13" name="TextBox 12">
            <a:extLst>
              <a:ext uri="{FF2B5EF4-FFF2-40B4-BE49-F238E27FC236}">
                <a16:creationId xmlns:a16="http://schemas.microsoft.com/office/drawing/2014/main" id="{F726A79E-274C-47F7-B425-414B353B3128}"/>
              </a:ext>
            </a:extLst>
          </p:cNvPr>
          <p:cNvSpPr txBox="1"/>
          <p:nvPr/>
        </p:nvSpPr>
        <p:spPr>
          <a:xfrm>
            <a:off x="8261354" y="4232226"/>
            <a:ext cx="1654343" cy="523220"/>
          </a:xfrm>
          <a:prstGeom prst="rect">
            <a:avLst/>
          </a:prstGeom>
          <a:noFill/>
          <a:ln w="34925">
            <a:solidFill>
              <a:srgbClr val="FFC000"/>
            </a:solidFill>
          </a:ln>
        </p:spPr>
        <p:txBody>
          <a:bodyPr wrap="square" rtlCol="0">
            <a:spAutoFit/>
          </a:bodyPr>
          <a:lstStyle/>
          <a:p>
            <a:pPr algn="ctr"/>
            <a:r>
              <a:rPr lang="en-GB" sz="1400" dirty="0"/>
              <a:t>Emotions – feel anxious, panicked</a:t>
            </a:r>
          </a:p>
        </p:txBody>
      </p:sp>
      <p:sp>
        <p:nvSpPr>
          <p:cNvPr id="15" name="TextBox 14">
            <a:extLst>
              <a:ext uri="{FF2B5EF4-FFF2-40B4-BE49-F238E27FC236}">
                <a16:creationId xmlns:a16="http://schemas.microsoft.com/office/drawing/2014/main" id="{284A85E8-4800-4FC7-BF6E-054086063B95}"/>
              </a:ext>
            </a:extLst>
          </p:cNvPr>
          <p:cNvSpPr txBox="1"/>
          <p:nvPr/>
        </p:nvSpPr>
        <p:spPr>
          <a:xfrm>
            <a:off x="1654615" y="4278392"/>
            <a:ext cx="1838598" cy="738664"/>
          </a:xfrm>
          <a:prstGeom prst="rect">
            <a:avLst/>
          </a:prstGeom>
          <a:noFill/>
          <a:ln w="34925">
            <a:solidFill>
              <a:srgbClr val="FF0000"/>
            </a:solidFill>
          </a:ln>
        </p:spPr>
        <p:txBody>
          <a:bodyPr wrap="square" rtlCol="0">
            <a:spAutoFit/>
          </a:bodyPr>
          <a:lstStyle/>
          <a:p>
            <a:pPr algn="ctr"/>
            <a:r>
              <a:rPr lang="en-GB" sz="1400" dirty="0"/>
              <a:t>Behaviour – procrastinate, distract myself with Netflix </a:t>
            </a:r>
          </a:p>
        </p:txBody>
      </p:sp>
      <p:sp>
        <p:nvSpPr>
          <p:cNvPr id="23" name="TextBox 22">
            <a:extLst>
              <a:ext uri="{FF2B5EF4-FFF2-40B4-BE49-F238E27FC236}">
                <a16:creationId xmlns:a16="http://schemas.microsoft.com/office/drawing/2014/main" id="{AD27140E-C32E-4A62-8ED5-832A033D6C68}"/>
              </a:ext>
            </a:extLst>
          </p:cNvPr>
          <p:cNvSpPr txBox="1"/>
          <p:nvPr/>
        </p:nvSpPr>
        <p:spPr>
          <a:xfrm>
            <a:off x="4080612" y="1721983"/>
            <a:ext cx="3255136" cy="954107"/>
          </a:xfrm>
          <a:prstGeom prst="rect">
            <a:avLst/>
          </a:prstGeom>
          <a:noFill/>
          <a:ln w="34925">
            <a:solidFill>
              <a:srgbClr val="92D050"/>
            </a:solidFill>
          </a:ln>
        </p:spPr>
        <p:txBody>
          <a:bodyPr wrap="square" rtlCol="0">
            <a:spAutoFit/>
          </a:bodyPr>
          <a:lstStyle/>
          <a:p>
            <a:pPr algn="ctr"/>
            <a:r>
              <a:rPr lang="en-GB" sz="1400" dirty="0"/>
              <a:t>Trigger – attending a revision lecture before the exam and realising I haven’t been keeping up with the reading and workload for the module</a:t>
            </a:r>
          </a:p>
        </p:txBody>
      </p: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337433" y="651433"/>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Negative reinforcement</a:t>
            </a:r>
          </a:p>
        </p:txBody>
      </p:sp>
      <p:sp>
        <p:nvSpPr>
          <p:cNvPr id="16" name="TextBox 15">
            <a:extLst>
              <a:ext uri="{FF2B5EF4-FFF2-40B4-BE49-F238E27FC236}">
                <a16:creationId xmlns:a16="http://schemas.microsoft.com/office/drawing/2014/main" id="{026DAC00-EC67-44D7-963B-4253CDCEE0E2}"/>
              </a:ext>
            </a:extLst>
          </p:cNvPr>
          <p:cNvSpPr txBox="1"/>
          <p:nvPr/>
        </p:nvSpPr>
        <p:spPr>
          <a:xfrm>
            <a:off x="4775110" y="5545548"/>
            <a:ext cx="1654343" cy="523220"/>
          </a:xfrm>
          <a:prstGeom prst="rect">
            <a:avLst/>
          </a:prstGeom>
          <a:noFill/>
          <a:ln w="34925">
            <a:solidFill>
              <a:srgbClr val="7030A0"/>
            </a:solidFill>
          </a:ln>
        </p:spPr>
        <p:txBody>
          <a:bodyPr wrap="square" rtlCol="0">
            <a:spAutoFit/>
          </a:bodyPr>
          <a:lstStyle/>
          <a:p>
            <a:pPr algn="ctr"/>
            <a:r>
              <a:rPr lang="en-GB" sz="1400" dirty="0"/>
              <a:t>Physical – tense, hot, restless</a:t>
            </a:r>
          </a:p>
        </p:txBody>
      </p:sp>
      <p:cxnSp>
        <p:nvCxnSpPr>
          <p:cNvPr id="3" name="Straight Arrow Connector 2">
            <a:extLst>
              <a:ext uri="{FF2B5EF4-FFF2-40B4-BE49-F238E27FC236}">
                <a16:creationId xmlns:a16="http://schemas.microsoft.com/office/drawing/2014/main" id="{FFFB6234-2E57-4455-953F-2D76F4BCEFD2}"/>
              </a:ext>
            </a:extLst>
          </p:cNvPr>
          <p:cNvCxnSpPr/>
          <p:nvPr/>
        </p:nvCxnSpPr>
        <p:spPr>
          <a:xfrm>
            <a:off x="5702158" y="2802500"/>
            <a:ext cx="0" cy="39041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E021E48-DEAF-427B-8A71-4EF5FF587CBD}"/>
              </a:ext>
            </a:extLst>
          </p:cNvPr>
          <p:cNvCxnSpPr>
            <a:cxnSpLocks/>
          </p:cNvCxnSpPr>
          <p:nvPr/>
        </p:nvCxnSpPr>
        <p:spPr>
          <a:xfrm>
            <a:off x="6645667" y="3766558"/>
            <a:ext cx="1419546" cy="46266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81BD120-08EC-49CA-AAA5-08194503DDA9}"/>
              </a:ext>
            </a:extLst>
          </p:cNvPr>
          <p:cNvCxnSpPr>
            <a:cxnSpLocks/>
          </p:cNvCxnSpPr>
          <p:nvPr/>
        </p:nvCxnSpPr>
        <p:spPr>
          <a:xfrm flipH="1">
            <a:off x="6535351" y="5017056"/>
            <a:ext cx="1632604" cy="62345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EBB068D-754F-42C2-B214-BE00EA0FA5A2}"/>
              </a:ext>
            </a:extLst>
          </p:cNvPr>
          <p:cNvCxnSpPr>
            <a:cxnSpLocks/>
          </p:cNvCxnSpPr>
          <p:nvPr/>
        </p:nvCxnSpPr>
        <p:spPr>
          <a:xfrm flipH="1" flipV="1">
            <a:off x="3585681" y="5229546"/>
            <a:ext cx="1037689" cy="448804"/>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073DA79-7A5C-4F5D-B502-EEC79942773F}"/>
              </a:ext>
            </a:extLst>
          </p:cNvPr>
          <p:cNvCxnSpPr>
            <a:cxnSpLocks/>
          </p:cNvCxnSpPr>
          <p:nvPr/>
        </p:nvCxnSpPr>
        <p:spPr>
          <a:xfrm flipV="1">
            <a:off x="3585681" y="3647326"/>
            <a:ext cx="1189429" cy="58189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674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27F82763-D481-4C03-A7C8-4EE9CE76387D}"/>
              </a:ext>
            </a:extLst>
          </p:cNvPr>
          <p:cNvSpPr txBox="1"/>
          <p:nvPr/>
        </p:nvSpPr>
        <p:spPr>
          <a:xfrm>
            <a:off x="4881008" y="3275111"/>
            <a:ext cx="1654343" cy="954107"/>
          </a:xfrm>
          <a:prstGeom prst="rect">
            <a:avLst/>
          </a:prstGeom>
          <a:noFill/>
          <a:ln w="34925">
            <a:solidFill>
              <a:schemeClr val="accent1"/>
            </a:solidFill>
          </a:ln>
        </p:spPr>
        <p:txBody>
          <a:bodyPr wrap="square" rtlCol="0">
            <a:spAutoFit/>
          </a:bodyPr>
          <a:lstStyle/>
          <a:p>
            <a:pPr algn="ctr"/>
            <a:r>
              <a:rPr lang="en-GB" sz="1400" dirty="0"/>
              <a:t>Thoughts – “I’m going to fail this! I’ve got so much reading to do…”</a:t>
            </a:r>
          </a:p>
        </p:txBody>
      </p:sp>
      <p:sp>
        <p:nvSpPr>
          <p:cNvPr id="13" name="TextBox 12">
            <a:extLst>
              <a:ext uri="{FF2B5EF4-FFF2-40B4-BE49-F238E27FC236}">
                <a16:creationId xmlns:a16="http://schemas.microsoft.com/office/drawing/2014/main" id="{F726A79E-274C-47F7-B425-414B353B3128}"/>
              </a:ext>
            </a:extLst>
          </p:cNvPr>
          <p:cNvSpPr txBox="1"/>
          <p:nvPr/>
        </p:nvSpPr>
        <p:spPr>
          <a:xfrm>
            <a:off x="8261354" y="4232226"/>
            <a:ext cx="1654343" cy="523220"/>
          </a:xfrm>
          <a:prstGeom prst="rect">
            <a:avLst/>
          </a:prstGeom>
          <a:noFill/>
          <a:ln w="34925">
            <a:solidFill>
              <a:srgbClr val="FFC000"/>
            </a:solidFill>
          </a:ln>
        </p:spPr>
        <p:txBody>
          <a:bodyPr wrap="square" rtlCol="0">
            <a:spAutoFit/>
          </a:bodyPr>
          <a:lstStyle/>
          <a:p>
            <a:pPr algn="ctr"/>
            <a:r>
              <a:rPr lang="en-GB" sz="1400" dirty="0"/>
              <a:t>Emotions – feel anxious, panicked</a:t>
            </a:r>
          </a:p>
        </p:txBody>
      </p:sp>
      <p:sp>
        <p:nvSpPr>
          <p:cNvPr id="15" name="TextBox 14">
            <a:extLst>
              <a:ext uri="{FF2B5EF4-FFF2-40B4-BE49-F238E27FC236}">
                <a16:creationId xmlns:a16="http://schemas.microsoft.com/office/drawing/2014/main" id="{284A85E8-4800-4FC7-BF6E-054086063B95}"/>
              </a:ext>
            </a:extLst>
          </p:cNvPr>
          <p:cNvSpPr txBox="1"/>
          <p:nvPr/>
        </p:nvSpPr>
        <p:spPr>
          <a:xfrm>
            <a:off x="1654615" y="4278392"/>
            <a:ext cx="1838598" cy="738664"/>
          </a:xfrm>
          <a:prstGeom prst="rect">
            <a:avLst/>
          </a:prstGeom>
          <a:solidFill>
            <a:srgbClr val="FF0000"/>
          </a:solidFill>
          <a:ln w="34925">
            <a:solidFill>
              <a:srgbClr val="FF0000"/>
            </a:solidFill>
          </a:ln>
        </p:spPr>
        <p:txBody>
          <a:bodyPr wrap="square" rtlCol="0">
            <a:spAutoFit/>
          </a:bodyPr>
          <a:lstStyle/>
          <a:p>
            <a:pPr algn="ctr"/>
            <a:r>
              <a:rPr lang="en-GB" sz="1400" b="1" dirty="0">
                <a:solidFill>
                  <a:schemeClr val="bg1"/>
                </a:solidFill>
              </a:rPr>
              <a:t>Behaviour – procrastinate, distract myself with Netflix </a:t>
            </a:r>
          </a:p>
        </p:txBody>
      </p:sp>
      <p:sp>
        <p:nvSpPr>
          <p:cNvPr id="23" name="TextBox 22">
            <a:extLst>
              <a:ext uri="{FF2B5EF4-FFF2-40B4-BE49-F238E27FC236}">
                <a16:creationId xmlns:a16="http://schemas.microsoft.com/office/drawing/2014/main" id="{AD27140E-C32E-4A62-8ED5-832A033D6C68}"/>
              </a:ext>
            </a:extLst>
          </p:cNvPr>
          <p:cNvSpPr txBox="1"/>
          <p:nvPr/>
        </p:nvSpPr>
        <p:spPr>
          <a:xfrm>
            <a:off x="4080612" y="1721983"/>
            <a:ext cx="3255136" cy="954107"/>
          </a:xfrm>
          <a:prstGeom prst="rect">
            <a:avLst/>
          </a:prstGeom>
          <a:noFill/>
          <a:ln w="34925">
            <a:solidFill>
              <a:srgbClr val="92D050"/>
            </a:solidFill>
          </a:ln>
        </p:spPr>
        <p:txBody>
          <a:bodyPr wrap="square" rtlCol="0">
            <a:spAutoFit/>
          </a:bodyPr>
          <a:lstStyle/>
          <a:p>
            <a:pPr algn="ctr"/>
            <a:r>
              <a:rPr lang="en-GB" sz="1400" dirty="0"/>
              <a:t>Trigger – attending a revision lecture before the exam and realising I haven’t been keeping up with the reading and workload for the module</a:t>
            </a:r>
          </a:p>
        </p:txBody>
      </p: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337433" y="651433"/>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Negative reinforcement</a:t>
            </a:r>
          </a:p>
        </p:txBody>
      </p:sp>
      <p:sp>
        <p:nvSpPr>
          <p:cNvPr id="16" name="TextBox 15">
            <a:extLst>
              <a:ext uri="{FF2B5EF4-FFF2-40B4-BE49-F238E27FC236}">
                <a16:creationId xmlns:a16="http://schemas.microsoft.com/office/drawing/2014/main" id="{026DAC00-EC67-44D7-963B-4253CDCEE0E2}"/>
              </a:ext>
            </a:extLst>
          </p:cNvPr>
          <p:cNvSpPr txBox="1"/>
          <p:nvPr/>
        </p:nvSpPr>
        <p:spPr>
          <a:xfrm>
            <a:off x="4775110" y="5545548"/>
            <a:ext cx="1654343" cy="523220"/>
          </a:xfrm>
          <a:prstGeom prst="rect">
            <a:avLst/>
          </a:prstGeom>
          <a:noFill/>
          <a:ln w="34925">
            <a:solidFill>
              <a:srgbClr val="7030A0"/>
            </a:solidFill>
          </a:ln>
        </p:spPr>
        <p:txBody>
          <a:bodyPr wrap="square" rtlCol="0">
            <a:spAutoFit/>
          </a:bodyPr>
          <a:lstStyle/>
          <a:p>
            <a:pPr algn="ctr"/>
            <a:r>
              <a:rPr lang="en-GB" sz="1400" dirty="0"/>
              <a:t>Physical – tense, hot, restless</a:t>
            </a:r>
          </a:p>
        </p:txBody>
      </p:sp>
      <p:cxnSp>
        <p:nvCxnSpPr>
          <p:cNvPr id="3" name="Straight Arrow Connector 2">
            <a:extLst>
              <a:ext uri="{FF2B5EF4-FFF2-40B4-BE49-F238E27FC236}">
                <a16:creationId xmlns:a16="http://schemas.microsoft.com/office/drawing/2014/main" id="{FFFB6234-2E57-4455-953F-2D76F4BCEFD2}"/>
              </a:ext>
            </a:extLst>
          </p:cNvPr>
          <p:cNvCxnSpPr/>
          <p:nvPr/>
        </p:nvCxnSpPr>
        <p:spPr>
          <a:xfrm>
            <a:off x="5702158" y="2802500"/>
            <a:ext cx="0" cy="39041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E021E48-DEAF-427B-8A71-4EF5FF587CBD}"/>
              </a:ext>
            </a:extLst>
          </p:cNvPr>
          <p:cNvCxnSpPr>
            <a:cxnSpLocks/>
          </p:cNvCxnSpPr>
          <p:nvPr/>
        </p:nvCxnSpPr>
        <p:spPr>
          <a:xfrm>
            <a:off x="6645667" y="3766558"/>
            <a:ext cx="1419546" cy="46266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81BD120-08EC-49CA-AAA5-08194503DDA9}"/>
              </a:ext>
            </a:extLst>
          </p:cNvPr>
          <p:cNvCxnSpPr>
            <a:cxnSpLocks/>
          </p:cNvCxnSpPr>
          <p:nvPr/>
        </p:nvCxnSpPr>
        <p:spPr>
          <a:xfrm flipH="1">
            <a:off x="6535351" y="5017056"/>
            <a:ext cx="1632604" cy="62345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EBB068D-754F-42C2-B214-BE00EA0FA5A2}"/>
              </a:ext>
            </a:extLst>
          </p:cNvPr>
          <p:cNvCxnSpPr>
            <a:cxnSpLocks/>
          </p:cNvCxnSpPr>
          <p:nvPr/>
        </p:nvCxnSpPr>
        <p:spPr>
          <a:xfrm flipH="1" flipV="1">
            <a:off x="3585681" y="5229546"/>
            <a:ext cx="1037689" cy="448804"/>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073DA79-7A5C-4F5D-B502-EEC79942773F}"/>
              </a:ext>
            </a:extLst>
          </p:cNvPr>
          <p:cNvCxnSpPr>
            <a:cxnSpLocks/>
          </p:cNvCxnSpPr>
          <p:nvPr/>
        </p:nvCxnSpPr>
        <p:spPr>
          <a:xfrm flipV="1">
            <a:off x="3585681" y="3647326"/>
            <a:ext cx="1189429" cy="58189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385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Negative reinforcement</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7"/>
            <a:ext cx="10515600" cy="1741394"/>
          </a:xfrm>
        </p:spPr>
        <p:txBody>
          <a:bodyPr>
            <a:normAutofit/>
          </a:bodyPr>
          <a:lstStyle/>
          <a:p>
            <a:r>
              <a:rPr lang="en-GB" dirty="0"/>
              <a:t>Behaviour such as avoidance, distraction and procrastination can be very effective in the short-term…</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Subtitle 4">
            <a:extLst>
              <a:ext uri="{FF2B5EF4-FFF2-40B4-BE49-F238E27FC236}">
                <a16:creationId xmlns:a16="http://schemas.microsoft.com/office/drawing/2014/main" id="{3CB52524-9542-4BF2-909F-C057749A221F}"/>
              </a:ext>
            </a:extLst>
          </p:cNvPr>
          <p:cNvSpPr txBox="1">
            <a:spLocks/>
          </p:cNvSpPr>
          <p:nvPr/>
        </p:nvSpPr>
        <p:spPr>
          <a:xfrm>
            <a:off x="1112609" y="3929616"/>
            <a:ext cx="2719652" cy="1993186"/>
          </a:xfrm>
          <a:prstGeom prst="rect">
            <a:avLst/>
          </a:prstGeom>
          <a:ln w="34925">
            <a:solidFill>
              <a:srgbClr val="0070C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Trigger </a:t>
            </a:r>
            <a:r>
              <a:rPr lang="en-GB" dirty="0"/>
              <a:t>– feeling anxious after realising the work I haven’t done for the exam</a:t>
            </a:r>
          </a:p>
          <a:p>
            <a:pPr marL="342900" indent="-342900" algn="l">
              <a:buFontTx/>
              <a:buChar char="-"/>
            </a:pPr>
            <a:endParaRPr lang="en-GB" dirty="0"/>
          </a:p>
        </p:txBody>
      </p:sp>
      <p:sp>
        <p:nvSpPr>
          <p:cNvPr id="8" name="Subtitle 4">
            <a:extLst>
              <a:ext uri="{FF2B5EF4-FFF2-40B4-BE49-F238E27FC236}">
                <a16:creationId xmlns:a16="http://schemas.microsoft.com/office/drawing/2014/main" id="{B000DF2E-38E5-4BAE-A020-52088ECDD285}"/>
              </a:ext>
            </a:extLst>
          </p:cNvPr>
          <p:cNvSpPr txBox="1">
            <a:spLocks/>
          </p:cNvSpPr>
          <p:nvPr/>
        </p:nvSpPr>
        <p:spPr>
          <a:xfrm>
            <a:off x="4736174" y="3934504"/>
            <a:ext cx="2719652" cy="1993186"/>
          </a:xfrm>
          <a:prstGeom prst="rect">
            <a:avLst/>
          </a:prstGeom>
          <a:ln w="34925">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a:t>
            </a:r>
            <a:endParaRPr lang="en-GB" dirty="0"/>
          </a:p>
          <a:p>
            <a:pPr algn="l"/>
            <a:r>
              <a:rPr lang="en-GB" dirty="0"/>
              <a:t>Procrastinate – distract myself with Netflix</a:t>
            </a:r>
          </a:p>
          <a:p>
            <a:pPr marL="342900" indent="-342900" algn="l">
              <a:buFontTx/>
              <a:buChar char="-"/>
            </a:pPr>
            <a:endParaRPr lang="en-GB" dirty="0"/>
          </a:p>
        </p:txBody>
      </p:sp>
      <p:sp>
        <p:nvSpPr>
          <p:cNvPr id="9" name="Subtitle 4">
            <a:extLst>
              <a:ext uri="{FF2B5EF4-FFF2-40B4-BE49-F238E27FC236}">
                <a16:creationId xmlns:a16="http://schemas.microsoft.com/office/drawing/2014/main" id="{0A7BC980-6B97-459D-B996-A5A79E2D9CA1}"/>
              </a:ext>
            </a:extLst>
          </p:cNvPr>
          <p:cNvSpPr txBox="1">
            <a:spLocks/>
          </p:cNvSpPr>
          <p:nvPr/>
        </p:nvSpPr>
        <p:spPr>
          <a:xfrm>
            <a:off x="8359739" y="3929616"/>
            <a:ext cx="2719652" cy="1993186"/>
          </a:xfrm>
          <a:prstGeom prst="rect">
            <a:avLst/>
          </a:prstGeom>
          <a:ln w="34925">
            <a:solidFill>
              <a:srgbClr val="FF0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Consequences</a:t>
            </a:r>
          </a:p>
          <a:p>
            <a:r>
              <a:rPr lang="en-GB" dirty="0"/>
              <a:t>Relief from feeling anxious – happily distracted with a boxset </a:t>
            </a:r>
          </a:p>
          <a:p>
            <a:pPr marL="342900" indent="-342900" algn="l">
              <a:buFontTx/>
              <a:buChar char="-"/>
            </a:pPr>
            <a:endParaRPr lang="en-GB" dirty="0"/>
          </a:p>
        </p:txBody>
      </p:sp>
      <p:cxnSp>
        <p:nvCxnSpPr>
          <p:cNvPr id="10" name="Straight Arrow Connector 9">
            <a:extLst>
              <a:ext uri="{FF2B5EF4-FFF2-40B4-BE49-F238E27FC236}">
                <a16:creationId xmlns:a16="http://schemas.microsoft.com/office/drawing/2014/main" id="{8490F489-4533-44D2-A726-860415F24CAC}"/>
              </a:ext>
            </a:extLst>
          </p:cNvPr>
          <p:cNvCxnSpPr/>
          <p:nvPr/>
        </p:nvCxnSpPr>
        <p:spPr>
          <a:xfrm>
            <a:off x="4006921" y="492620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42A1EFE9-127C-4F74-A593-4D3D205084A4}"/>
              </a:ext>
            </a:extLst>
          </p:cNvPr>
          <p:cNvCxnSpPr/>
          <p:nvPr/>
        </p:nvCxnSpPr>
        <p:spPr>
          <a:xfrm>
            <a:off x="7611438" y="4852577"/>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41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The trap</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7"/>
            <a:ext cx="10515600" cy="1741394"/>
          </a:xfrm>
        </p:spPr>
        <p:txBody>
          <a:bodyPr>
            <a:normAutofit lnSpcReduction="10000"/>
          </a:bodyPr>
          <a:lstStyle/>
          <a:p>
            <a:r>
              <a:rPr lang="en-GB" dirty="0"/>
              <a:t>…but often produces unwanted or unintended </a:t>
            </a:r>
            <a:r>
              <a:rPr lang="en-GB" b="1" dirty="0"/>
              <a:t>consequences</a:t>
            </a:r>
            <a:r>
              <a:rPr lang="en-GB" dirty="0"/>
              <a:t> later on</a:t>
            </a:r>
          </a:p>
          <a:p>
            <a:r>
              <a:rPr lang="en-GB" dirty="0"/>
              <a:t>This is what can make adjusting difficult, as behaviour that causes short-term relief from feeling bad is not the same as behaviour that causes us to feel good in the long run</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Subtitle 4">
            <a:extLst>
              <a:ext uri="{FF2B5EF4-FFF2-40B4-BE49-F238E27FC236}">
                <a16:creationId xmlns:a16="http://schemas.microsoft.com/office/drawing/2014/main" id="{3CB52524-9542-4BF2-909F-C057749A221F}"/>
              </a:ext>
            </a:extLst>
          </p:cNvPr>
          <p:cNvSpPr txBox="1">
            <a:spLocks/>
          </p:cNvSpPr>
          <p:nvPr/>
        </p:nvSpPr>
        <p:spPr>
          <a:xfrm>
            <a:off x="1112609" y="4388014"/>
            <a:ext cx="1836074" cy="1324415"/>
          </a:xfrm>
          <a:prstGeom prst="rect">
            <a:avLst/>
          </a:prstGeom>
          <a:ln w="34925">
            <a:solidFill>
              <a:srgbClr val="0070C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Trigger </a:t>
            </a:r>
            <a:r>
              <a:rPr lang="en-GB" dirty="0"/>
              <a:t>– feeling anxious after realising the work I haven’t done for the exam</a:t>
            </a:r>
          </a:p>
          <a:p>
            <a:pPr marL="342900" indent="-342900" algn="l">
              <a:buFontTx/>
              <a:buChar char="-"/>
            </a:pPr>
            <a:endParaRPr lang="en-GB" dirty="0"/>
          </a:p>
        </p:txBody>
      </p:sp>
      <p:sp>
        <p:nvSpPr>
          <p:cNvPr id="8" name="Subtitle 4">
            <a:extLst>
              <a:ext uri="{FF2B5EF4-FFF2-40B4-BE49-F238E27FC236}">
                <a16:creationId xmlns:a16="http://schemas.microsoft.com/office/drawing/2014/main" id="{B000DF2E-38E5-4BAE-A020-52088ECDD285}"/>
              </a:ext>
            </a:extLst>
          </p:cNvPr>
          <p:cNvSpPr txBox="1">
            <a:spLocks/>
          </p:cNvSpPr>
          <p:nvPr/>
        </p:nvSpPr>
        <p:spPr>
          <a:xfrm>
            <a:off x="3822826" y="4387292"/>
            <a:ext cx="1836074" cy="1324414"/>
          </a:xfrm>
          <a:prstGeom prst="rect">
            <a:avLst/>
          </a:prstGeom>
          <a:ln w="34925">
            <a:solidFill>
              <a:srgbClr val="FF0000"/>
            </a:solidFill>
          </a:ln>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a:t>
            </a:r>
            <a:endParaRPr lang="en-GB" dirty="0"/>
          </a:p>
          <a:p>
            <a:pPr algn="l"/>
            <a:r>
              <a:rPr lang="en-GB" dirty="0"/>
              <a:t>Procrastinate – distract myself with Netflix</a:t>
            </a:r>
          </a:p>
          <a:p>
            <a:pPr marL="342900" indent="-342900" algn="l">
              <a:buFontTx/>
              <a:buChar char="-"/>
            </a:pPr>
            <a:endParaRPr lang="en-GB" dirty="0"/>
          </a:p>
        </p:txBody>
      </p:sp>
      <p:sp>
        <p:nvSpPr>
          <p:cNvPr id="9" name="Subtitle 4">
            <a:extLst>
              <a:ext uri="{FF2B5EF4-FFF2-40B4-BE49-F238E27FC236}">
                <a16:creationId xmlns:a16="http://schemas.microsoft.com/office/drawing/2014/main" id="{0A7BC980-6B97-459D-B996-A5A79E2D9CA1}"/>
              </a:ext>
            </a:extLst>
          </p:cNvPr>
          <p:cNvSpPr txBox="1">
            <a:spLocks/>
          </p:cNvSpPr>
          <p:nvPr/>
        </p:nvSpPr>
        <p:spPr>
          <a:xfrm>
            <a:off x="6533043" y="4397793"/>
            <a:ext cx="1986337" cy="1313913"/>
          </a:xfrm>
          <a:prstGeom prst="rect">
            <a:avLst/>
          </a:prstGeom>
          <a:ln w="34925">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Consequences</a:t>
            </a:r>
          </a:p>
          <a:p>
            <a:r>
              <a:rPr lang="en-GB" dirty="0"/>
              <a:t>Relief from feeling anxious – happily distracted with a boxset </a:t>
            </a:r>
          </a:p>
          <a:p>
            <a:pPr marL="342900" indent="-342900" algn="l">
              <a:buFontTx/>
              <a:buChar char="-"/>
            </a:pPr>
            <a:endParaRPr lang="en-GB" dirty="0"/>
          </a:p>
        </p:txBody>
      </p:sp>
      <p:cxnSp>
        <p:nvCxnSpPr>
          <p:cNvPr id="10" name="Straight Arrow Connector 9">
            <a:extLst>
              <a:ext uri="{FF2B5EF4-FFF2-40B4-BE49-F238E27FC236}">
                <a16:creationId xmlns:a16="http://schemas.microsoft.com/office/drawing/2014/main" id="{8490F489-4533-44D2-A726-860415F24CAC}"/>
              </a:ext>
            </a:extLst>
          </p:cNvPr>
          <p:cNvCxnSpPr/>
          <p:nvPr/>
        </p:nvCxnSpPr>
        <p:spPr>
          <a:xfrm>
            <a:off x="3061699"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42A1EFE9-127C-4F74-A593-4D3D205084A4}"/>
              </a:ext>
            </a:extLst>
          </p:cNvPr>
          <p:cNvCxnSpPr/>
          <p:nvPr/>
        </p:nvCxnSpPr>
        <p:spPr>
          <a:xfrm>
            <a:off x="5782638"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BDD1EEB-C37C-4E7E-9FC6-7F328EFAF85A}"/>
              </a:ext>
            </a:extLst>
          </p:cNvPr>
          <p:cNvCxnSpPr/>
          <p:nvPr/>
        </p:nvCxnSpPr>
        <p:spPr>
          <a:xfrm>
            <a:off x="8627357"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13" name="Subtitle 4">
            <a:extLst>
              <a:ext uri="{FF2B5EF4-FFF2-40B4-BE49-F238E27FC236}">
                <a16:creationId xmlns:a16="http://schemas.microsoft.com/office/drawing/2014/main" id="{37E00306-65E6-4FE2-8267-A670407A674C}"/>
              </a:ext>
            </a:extLst>
          </p:cNvPr>
          <p:cNvSpPr txBox="1">
            <a:spLocks/>
          </p:cNvSpPr>
          <p:nvPr/>
        </p:nvSpPr>
        <p:spPr>
          <a:xfrm>
            <a:off x="9362057" y="4387292"/>
            <a:ext cx="2484045" cy="1324414"/>
          </a:xfrm>
          <a:prstGeom prst="rect">
            <a:avLst/>
          </a:prstGeom>
          <a:ln w="34925">
            <a:solidFill>
              <a:srgbClr val="FF0000"/>
            </a:solidFill>
          </a:ln>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Long-term consequences</a:t>
            </a:r>
            <a:endParaRPr lang="en-GB" dirty="0"/>
          </a:p>
          <a:p>
            <a:pPr algn="l"/>
            <a:r>
              <a:rPr lang="en-GB" dirty="0"/>
              <a:t>Less time to revise now, more anxious that if I started earlier</a:t>
            </a:r>
          </a:p>
          <a:p>
            <a:pPr marL="342900" indent="-342900" algn="l">
              <a:buFontTx/>
              <a:buChar char="-"/>
            </a:pPr>
            <a:endParaRPr lang="en-GB" dirty="0"/>
          </a:p>
        </p:txBody>
      </p:sp>
    </p:spTree>
    <p:extLst>
      <p:ext uri="{BB962C8B-B14F-4D97-AF65-F5344CB8AC3E}">
        <p14:creationId xmlns:p14="http://schemas.microsoft.com/office/powerpoint/2010/main" val="21004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Alternative coping</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7"/>
            <a:ext cx="10515600" cy="1741394"/>
          </a:xfrm>
        </p:spPr>
        <p:txBody>
          <a:bodyPr>
            <a:normAutofit fontScale="92500" lnSpcReduction="20000"/>
          </a:bodyPr>
          <a:lstStyle/>
          <a:p>
            <a:r>
              <a:rPr lang="en-GB" dirty="0"/>
              <a:t>Having reflected on specific behaviours that can make adjusting more difficult, we want to consider alternative actions</a:t>
            </a:r>
          </a:p>
          <a:p>
            <a:r>
              <a:rPr lang="en-GB" dirty="0"/>
              <a:t>Behaviour that will be more difficult in the short-term but produce much more desirable consequences in the long run</a:t>
            </a:r>
          </a:p>
          <a:p>
            <a:r>
              <a:rPr lang="en-GB" dirty="0"/>
              <a:t>Short-term cost for long-term benefit</a:t>
            </a:r>
          </a:p>
          <a:p>
            <a:endParaRPr lang="en-GB" dirty="0"/>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Subtitle 4">
            <a:extLst>
              <a:ext uri="{FF2B5EF4-FFF2-40B4-BE49-F238E27FC236}">
                <a16:creationId xmlns:a16="http://schemas.microsoft.com/office/drawing/2014/main" id="{2D76605F-84EC-4B6E-B127-3C1770AAD8D5}"/>
              </a:ext>
            </a:extLst>
          </p:cNvPr>
          <p:cNvSpPr txBox="1">
            <a:spLocks/>
          </p:cNvSpPr>
          <p:nvPr/>
        </p:nvSpPr>
        <p:spPr>
          <a:xfrm>
            <a:off x="1112609" y="4388014"/>
            <a:ext cx="1836074" cy="1324415"/>
          </a:xfrm>
          <a:prstGeom prst="rect">
            <a:avLst/>
          </a:prstGeom>
          <a:ln w="34925">
            <a:solidFill>
              <a:srgbClr val="0070C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Trigger </a:t>
            </a:r>
            <a:r>
              <a:rPr lang="en-GB" dirty="0"/>
              <a:t>– feeling anxious after realising the work I haven’t done for the exam</a:t>
            </a:r>
          </a:p>
          <a:p>
            <a:pPr marL="342900" indent="-342900" algn="l">
              <a:buFontTx/>
              <a:buChar char="-"/>
            </a:pPr>
            <a:endParaRPr lang="en-GB" dirty="0"/>
          </a:p>
        </p:txBody>
      </p:sp>
      <p:sp>
        <p:nvSpPr>
          <p:cNvPr id="15" name="Subtitle 4">
            <a:extLst>
              <a:ext uri="{FF2B5EF4-FFF2-40B4-BE49-F238E27FC236}">
                <a16:creationId xmlns:a16="http://schemas.microsoft.com/office/drawing/2014/main" id="{D8BB673A-1F2E-44E2-8807-3980E1D46F63}"/>
              </a:ext>
            </a:extLst>
          </p:cNvPr>
          <p:cNvSpPr txBox="1">
            <a:spLocks/>
          </p:cNvSpPr>
          <p:nvPr/>
        </p:nvSpPr>
        <p:spPr>
          <a:xfrm>
            <a:off x="3822826" y="4387292"/>
            <a:ext cx="1836074" cy="1324414"/>
          </a:xfrm>
          <a:prstGeom prst="rect">
            <a:avLst/>
          </a:prstGeom>
          <a:ln w="34925">
            <a:solidFill>
              <a:srgbClr val="00B050"/>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a:t>
            </a:r>
            <a:endParaRPr lang="en-GB" dirty="0"/>
          </a:p>
          <a:p>
            <a:pPr algn="l"/>
            <a:r>
              <a:rPr lang="en-GB" dirty="0"/>
              <a:t>Work out where to begin and start reading for a couple of hours</a:t>
            </a:r>
          </a:p>
          <a:p>
            <a:pPr marL="342900" indent="-342900" algn="l">
              <a:buFontTx/>
              <a:buChar char="-"/>
            </a:pPr>
            <a:endParaRPr lang="en-GB" dirty="0"/>
          </a:p>
        </p:txBody>
      </p:sp>
      <p:sp>
        <p:nvSpPr>
          <p:cNvPr id="16" name="Subtitle 4">
            <a:extLst>
              <a:ext uri="{FF2B5EF4-FFF2-40B4-BE49-F238E27FC236}">
                <a16:creationId xmlns:a16="http://schemas.microsoft.com/office/drawing/2014/main" id="{52EB1BCF-93E0-4D31-823B-9E419A3FEAD6}"/>
              </a:ext>
            </a:extLst>
          </p:cNvPr>
          <p:cNvSpPr txBox="1">
            <a:spLocks/>
          </p:cNvSpPr>
          <p:nvPr/>
        </p:nvSpPr>
        <p:spPr>
          <a:xfrm>
            <a:off x="6533043" y="4397793"/>
            <a:ext cx="1986337" cy="1313913"/>
          </a:xfrm>
          <a:prstGeom prst="rect">
            <a:avLst/>
          </a:prstGeom>
          <a:ln w="34925">
            <a:solidFill>
              <a:srgbClr val="00B050"/>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Consequences</a:t>
            </a:r>
          </a:p>
          <a:p>
            <a:r>
              <a:rPr lang="en-GB" dirty="0"/>
              <a:t>Initial rise in anxiety when I started working, effort of reading difficult material </a:t>
            </a:r>
          </a:p>
          <a:p>
            <a:pPr marL="342900" indent="-342900" algn="l">
              <a:buFontTx/>
              <a:buChar char="-"/>
            </a:pPr>
            <a:endParaRPr lang="en-GB" dirty="0"/>
          </a:p>
        </p:txBody>
      </p:sp>
      <p:cxnSp>
        <p:nvCxnSpPr>
          <p:cNvPr id="17" name="Straight Arrow Connector 16">
            <a:extLst>
              <a:ext uri="{FF2B5EF4-FFF2-40B4-BE49-F238E27FC236}">
                <a16:creationId xmlns:a16="http://schemas.microsoft.com/office/drawing/2014/main" id="{523C1745-F12A-4284-B940-CA5CD08D8E5C}"/>
              </a:ext>
            </a:extLst>
          </p:cNvPr>
          <p:cNvCxnSpPr/>
          <p:nvPr/>
        </p:nvCxnSpPr>
        <p:spPr>
          <a:xfrm>
            <a:off x="3061699"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64ECAC0-CB10-441C-ADF2-6CDF02E48A3F}"/>
              </a:ext>
            </a:extLst>
          </p:cNvPr>
          <p:cNvCxnSpPr/>
          <p:nvPr/>
        </p:nvCxnSpPr>
        <p:spPr>
          <a:xfrm>
            <a:off x="5782638"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D382E29-AF5D-407C-A219-F37DE1E1FE7A}"/>
              </a:ext>
            </a:extLst>
          </p:cNvPr>
          <p:cNvCxnSpPr/>
          <p:nvPr/>
        </p:nvCxnSpPr>
        <p:spPr>
          <a:xfrm>
            <a:off x="8627357"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0" name="Subtitle 4">
            <a:extLst>
              <a:ext uri="{FF2B5EF4-FFF2-40B4-BE49-F238E27FC236}">
                <a16:creationId xmlns:a16="http://schemas.microsoft.com/office/drawing/2014/main" id="{24ED6149-A2C7-4FC2-AA00-E02E124D2519}"/>
              </a:ext>
            </a:extLst>
          </p:cNvPr>
          <p:cNvSpPr txBox="1">
            <a:spLocks/>
          </p:cNvSpPr>
          <p:nvPr/>
        </p:nvSpPr>
        <p:spPr>
          <a:xfrm>
            <a:off x="9362057" y="4387292"/>
            <a:ext cx="2484045" cy="1324414"/>
          </a:xfrm>
          <a:prstGeom prst="rect">
            <a:avLst/>
          </a:prstGeom>
          <a:ln w="34925">
            <a:solidFill>
              <a:srgbClr val="00B050"/>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Long-term consequences</a:t>
            </a:r>
            <a:endParaRPr lang="en-GB" dirty="0"/>
          </a:p>
          <a:p>
            <a:pPr algn="l"/>
            <a:r>
              <a:rPr lang="en-GB" dirty="0"/>
              <a:t>Stress reduced as I got into it, sense of accomplishment at what I got done, less intimidated to do the rest now </a:t>
            </a:r>
          </a:p>
          <a:p>
            <a:pPr marL="342900" indent="-342900" algn="l">
              <a:buFontTx/>
              <a:buChar char="-"/>
            </a:pPr>
            <a:endParaRPr lang="en-GB" dirty="0"/>
          </a:p>
        </p:txBody>
      </p:sp>
    </p:spTree>
    <p:extLst>
      <p:ext uri="{BB962C8B-B14F-4D97-AF65-F5344CB8AC3E}">
        <p14:creationId xmlns:p14="http://schemas.microsoft.com/office/powerpoint/2010/main" val="4057616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Trap vs Alternative Coping</a:t>
            </a:r>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Subtitle 4">
            <a:extLst>
              <a:ext uri="{FF2B5EF4-FFF2-40B4-BE49-F238E27FC236}">
                <a16:creationId xmlns:a16="http://schemas.microsoft.com/office/drawing/2014/main" id="{2D76605F-84EC-4B6E-B127-3C1770AAD8D5}"/>
              </a:ext>
            </a:extLst>
          </p:cNvPr>
          <p:cNvSpPr txBox="1">
            <a:spLocks/>
          </p:cNvSpPr>
          <p:nvPr/>
        </p:nvSpPr>
        <p:spPr>
          <a:xfrm>
            <a:off x="1225625" y="3021233"/>
            <a:ext cx="1836074" cy="1324415"/>
          </a:xfrm>
          <a:prstGeom prst="rect">
            <a:avLst/>
          </a:prstGeom>
          <a:ln w="34925">
            <a:solidFill>
              <a:srgbClr val="0070C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Trigger </a:t>
            </a:r>
            <a:r>
              <a:rPr lang="en-GB" dirty="0"/>
              <a:t>– feeling anxious after realising the work I haven’t done for the exam</a:t>
            </a:r>
          </a:p>
          <a:p>
            <a:pPr marL="342900" indent="-342900" algn="l">
              <a:buFontTx/>
              <a:buChar char="-"/>
            </a:pPr>
            <a:endParaRPr lang="en-GB" dirty="0"/>
          </a:p>
        </p:txBody>
      </p:sp>
      <p:sp>
        <p:nvSpPr>
          <p:cNvPr id="15" name="Subtitle 4">
            <a:extLst>
              <a:ext uri="{FF2B5EF4-FFF2-40B4-BE49-F238E27FC236}">
                <a16:creationId xmlns:a16="http://schemas.microsoft.com/office/drawing/2014/main" id="{D8BB673A-1F2E-44E2-8807-3980E1D46F63}"/>
              </a:ext>
            </a:extLst>
          </p:cNvPr>
          <p:cNvSpPr txBox="1">
            <a:spLocks/>
          </p:cNvSpPr>
          <p:nvPr/>
        </p:nvSpPr>
        <p:spPr>
          <a:xfrm>
            <a:off x="3822826" y="4387292"/>
            <a:ext cx="1836074" cy="1324414"/>
          </a:xfrm>
          <a:prstGeom prst="rect">
            <a:avLst/>
          </a:prstGeom>
          <a:ln w="34925">
            <a:solidFill>
              <a:srgbClr val="00B050"/>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a:t>
            </a:r>
            <a:endParaRPr lang="en-GB" dirty="0"/>
          </a:p>
          <a:p>
            <a:pPr algn="l"/>
            <a:r>
              <a:rPr lang="en-GB" dirty="0"/>
              <a:t>Work out where to begin and start reading for a couple of hours</a:t>
            </a:r>
          </a:p>
          <a:p>
            <a:pPr marL="342900" indent="-342900" algn="l">
              <a:buFontTx/>
              <a:buChar char="-"/>
            </a:pPr>
            <a:endParaRPr lang="en-GB" dirty="0"/>
          </a:p>
        </p:txBody>
      </p:sp>
      <p:sp>
        <p:nvSpPr>
          <p:cNvPr id="16" name="Subtitle 4">
            <a:extLst>
              <a:ext uri="{FF2B5EF4-FFF2-40B4-BE49-F238E27FC236}">
                <a16:creationId xmlns:a16="http://schemas.microsoft.com/office/drawing/2014/main" id="{52EB1BCF-93E0-4D31-823B-9E419A3FEAD6}"/>
              </a:ext>
            </a:extLst>
          </p:cNvPr>
          <p:cNvSpPr txBox="1">
            <a:spLocks/>
          </p:cNvSpPr>
          <p:nvPr/>
        </p:nvSpPr>
        <p:spPr>
          <a:xfrm>
            <a:off x="6533043" y="4397793"/>
            <a:ext cx="1986337" cy="1313913"/>
          </a:xfrm>
          <a:prstGeom prst="rect">
            <a:avLst/>
          </a:prstGeom>
          <a:ln w="34925">
            <a:solidFill>
              <a:srgbClr val="00B050"/>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Consequences</a:t>
            </a:r>
          </a:p>
          <a:p>
            <a:r>
              <a:rPr lang="en-GB" dirty="0"/>
              <a:t>Initial rise in anxiety when I started working, effort of reading difficult material </a:t>
            </a:r>
          </a:p>
          <a:p>
            <a:pPr marL="342900" indent="-342900" algn="l">
              <a:buFontTx/>
              <a:buChar char="-"/>
            </a:pPr>
            <a:endParaRPr lang="en-GB" dirty="0"/>
          </a:p>
        </p:txBody>
      </p:sp>
      <p:cxnSp>
        <p:nvCxnSpPr>
          <p:cNvPr id="17" name="Straight Arrow Connector 16">
            <a:extLst>
              <a:ext uri="{FF2B5EF4-FFF2-40B4-BE49-F238E27FC236}">
                <a16:creationId xmlns:a16="http://schemas.microsoft.com/office/drawing/2014/main" id="{523C1745-F12A-4284-B940-CA5CD08D8E5C}"/>
              </a:ext>
            </a:extLst>
          </p:cNvPr>
          <p:cNvCxnSpPr>
            <a:cxnSpLocks/>
          </p:cNvCxnSpPr>
          <p:nvPr/>
        </p:nvCxnSpPr>
        <p:spPr>
          <a:xfrm>
            <a:off x="3021441" y="4535632"/>
            <a:ext cx="657546" cy="395805"/>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64ECAC0-CB10-441C-ADF2-6CDF02E48A3F}"/>
              </a:ext>
            </a:extLst>
          </p:cNvPr>
          <p:cNvCxnSpPr/>
          <p:nvPr/>
        </p:nvCxnSpPr>
        <p:spPr>
          <a:xfrm>
            <a:off x="5782638"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D382E29-AF5D-407C-A219-F37DE1E1FE7A}"/>
              </a:ext>
            </a:extLst>
          </p:cNvPr>
          <p:cNvCxnSpPr/>
          <p:nvPr/>
        </p:nvCxnSpPr>
        <p:spPr>
          <a:xfrm>
            <a:off x="8627357" y="5049499"/>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0" name="Subtitle 4">
            <a:extLst>
              <a:ext uri="{FF2B5EF4-FFF2-40B4-BE49-F238E27FC236}">
                <a16:creationId xmlns:a16="http://schemas.microsoft.com/office/drawing/2014/main" id="{24ED6149-A2C7-4FC2-AA00-E02E124D2519}"/>
              </a:ext>
            </a:extLst>
          </p:cNvPr>
          <p:cNvSpPr txBox="1">
            <a:spLocks/>
          </p:cNvSpPr>
          <p:nvPr/>
        </p:nvSpPr>
        <p:spPr>
          <a:xfrm>
            <a:off x="9362057" y="4387292"/>
            <a:ext cx="2484045" cy="1324414"/>
          </a:xfrm>
          <a:prstGeom prst="rect">
            <a:avLst/>
          </a:prstGeom>
          <a:ln w="34925">
            <a:solidFill>
              <a:srgbClr val="00B050"/>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Long-term consequences</a:t>
            </a:r>
            <a:endParaRPr lang="en-GB" dirty="0"/>
          </a:p>
          <a:p>
            <a:pPr algn="l"/>
            <a:r>
              <a:rPr lang="en-GB" dirty="0"/>
              <a:t>Stress reduced as I got into it, sense of accomplishment at what I got done, less intimidated to do the rest now </a:t>
            </a:r>
          </a:p>
          <a:p>
            <a:pPr marL="342900" indent="-342900" algn="l">
              <a:buFontTx/>
              <a:buChar char="-"/>
            </a:pPr>
            <a:endParaRPr lang="en-GB" dirty="0"/>
          </a:p>
        </p:txBody>
      </p:sp>
      <p:sp>
        <p:nvSpPr>
          <p:cNvPr id="21" name="Subtitle 4">
            <a:extLst>
              <a:ext uri="{FF2B5EF4-FFF2-40B4-BE49-F238E27FC236}">
                <a16:creationId xmlns:a16="http://schemas.microsoft.com/office/drawing/2014/main" id="{746C0840-F547-4D2F-9FC0-056E2A82CDAA}"/>
              </a:ext>
            </a:extLst>
          </p:cNvPr>
          <p:cNvSpPr txBox="1">
            <a:spLocks/>
          </p:cNvSpPr>
          <p:nvPr/>
        </p:nvSpPr>
        <p:spPr>
          <a:xfrm>
            <a:off x="3822826" y="1696819"/>
            <a:ext cx="1836074" cy="1324414"/>
          </a:xfrm>
          <a:prstGeom prst="rect">
            <a:avLst/>
          </a:prstGeom>
          <a:ln w="34925">
            <a:solidFill>
              <a:srgbClr val="FF0000"/>
            </a:solidFill>
          </a:ln>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Behaviour</a:t>
            </a:r>
            <a:endParaRPr lang="en-GB" dirty="0"/>
          </a:p>
          <a:p>
            <a:pPr algn="l"/>
            <a:r>
              <a:rPr lang="en-GB" dirty="0"/>
              <a:t>Procrastinate – distract myself with Netflix</a:t>
            </a:r>
          </a:p>
          <a:p>
            <a:pPr marL="342900" indent="-342900" algn="l">
              <a:buFontTx/>
              <a:buChar char="-"/>
            </a:pPr>
            <a:endParaRPr lang="en-GB" dirty="0"/>
          </a:p>
        </p:txBody>
      </p:sp>
      <p:sp>
        <p:nvSpPr>
          <p:cNvPr id="22" name="Subtitle 4">
            <a:extLst>
              <a:ext uri="{FF2B5EF4-FFF2-40B4-BE49-F238E27FC236}">
                <a16:creationId xmlns:a16="http://schemas.microsoft.com/office/drawing/2014/main" id="{13E3EA9E-E3EF-4508-83D9-D9BCAFF6E58A}"/>
              </a:ext>
            </a:extLst>
          </p:cNvPr>
          <p:cNvSpPr txBox="1">
            <a:spLocks/>
          </p:cNvSpPr>
          <p:nvPr/>
        </p:nvSpPr>
        <p:spPr>
          <a:xfrm>
            <a:off x="6533043" y="1707320"/>
            <a:ext cx="1986337" cy="1313913"/>
          </a:xfrm>
          <a:prstGeom prst="rect">
            <a:avLst/>
          </a:prstGeom>
          <a:ln w="34925">
            <a:solidFill>
              <a:srgbClr val="FF0000"/>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Consequences</a:t>
            </a:r>
          </a:p>
          <a:p>
            <a:r>
              <a:rPr lang="en-GB" dirty="0"/>
              <a:t>Relief from feeling anxious – happily distracted with a boxset </a:t>
            </a:r>
          </a:p>
          <a:p>
            <a:pPr marL="342900" indent="-342900" algn="l">
              <a:buFontTx/>
              <a:buChar char="-"/>
            </a:pPr>
            <a:endParaRPr lang="en-GB" dirty="0"/>
          </a:p>
        </p:txBody>
      </p:sp>
      <p:cxnSp>
        <p:nvCxnSpPr>
          <p:cNvPr id="23" name="Straight Arrow Connector 22">
            <a:extLst>
              <a:ext uri="{FF2B5EF4-FFF2-40B4-BE49-F238E27FC236}">
                <a16:creationId xmlns:a16="http://schemas.microsoft.com/office/drawing/2014/main" id="{637F942D-016C-46B9-849F-A080E5036E53}"/>
              </a:ext>
            </a:extLst>
          </p:cNvPr>
          <p:cNvCxnSpPr/>
          <p:nvPr/>
        </p:nvCxnSpPr>
        <p:spPr>
          <a:xfrm>
            <a:off x="5782638" y="2359026"/>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906B9EE-8B38-493D-AAE6-0E498CCA094F}"/>
              </a:ext>
            </a:extLst>
          </p:cNvPr>
          <p:cNvCxnSpPr/>
          <p:nvPr/>
        </p:nvCxnSpPr>
        <p:spPr>
          <a:xfrm>
            <a:off x="8627357" y="2359026"/>
            <a:ext cx="62672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5" name="Subtitle 4">
            <a:extLst>
              <a:ext uri="{FF2B5EF4-FFF2-40B4-BE49-F238E27FC236}">
                <a16:creationId xmlns:a16="http://schemas.microsoft.com/office/drawing/2014/main" id="{EAFEF440-9A2A-444A-982E-105E698AED54}"/>
              </a:ext>
            </a:extLst>
          </p:cNvPr>
          <p:cNvSpPr txBox="1">
            <a:spLocks/>
          </p:cNvSpPr>
          <p:nvPr/>
        </p:nvSpPr>
        <p:spPr>
          <a:xfrm>
            <a:off x="9362057" y="1696819"/>
            <a:ext cx="2484045" cy="1324414"/>
          </a:xfrm>
          <a:prstGeom prst="rect">
            <a:avLst/>
          </a:prstGeom>
          <a:ln w="34925">
            <a:solidFill>
              <a:srgbClr val="FF0000"/>
            </a:solidFill>
          </a:ln>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1" dirty="0"/>
              <a:t>Long-term consequences</a:t>
            </a:r>
            <a:endParaRPr lang="en-GB" dirty="0"/>
          </a:p>
          <a:p>
            <a:pPr algn="l"/>
            <a:r>
              <a:rPr lang="en-GB" dirty="0"/>
              <a:t>Less time to revise now, more anxious that if I started earlier</a:t>
            </a:r>
          </a:p>
          <a:p>
            <a:pPr marL="342900" indent="-342900" algn="l">
              <a:buFontTx/>
              <a:buChar char="-"/>
            </a:pPr>
            <a:endParaRPr lang="en-GB" dirty="0"/>
          </a:p>
        </p:txBody>
      </p:sp>
      <p:cxnSp>
        <p:nvCxnSpPr>
          <p:cNvPr id="26" name="Straight Arrow Connector 25">
            <a:extLst>
              <a:ext uri="{FF2B5EF4-FFF2-40B4-BE49-F238E27FC236}">
                <a16:creationId xmlns:a16="http://schemas.microsoft.com/office/drawing/2014/main" id="{AD47C6B3-2B59-4D14-9292-F56F29DEBEC3}"/>
              </a:ext>
            </a:extLst>
          </p:cNvPr>
          <p:cNvCxnSpPr>
            <a:cxnSpLocks/>
          </p:cNvCxnSpPr>
          <p:nvPr/>
        </p:nvCxnSpPr>
        <p:spPr>
          <a:xfrm flipV="1">
            <a:off x="3061699" y="2245850"/>
            <a:ext cx="637389" cy="536363"/>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8203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27F82763-D481-4C03-A7C8-4EE9CE76387D}"/>
              </a:ext>
            </a:extLst>
          </p:cNvPr>
          <p:cNvSpPr txBox="1"/>
          <p:nvPr/>
        </p:nvSpPr>
        <p:spPr>
          <a:xfrm>
            <a:off x="4881008" y="3275111"/>
            <a:ext cx="1654343" cy="954107"/>
          </a:xfrm>
          <a:prstGeom prst="rect">
            <a:avLst/>
          </a:prstGeom>
          <a:noFill/>
          <a:ln w="34925">
            <a:solidFill>
              <a:schemeClr val="accent1"/>
            </a:solidFill>
          </a:ln>
        </p:spPr>
        <p:txBody>
          <a:bodyPr wrap="square" rtlCol="0">
            <a:spAutoFit/>
          </a:bodyPr>
          <a:lstStyle/>
          <a:p>
            <a:pPr algn="ctr"/>
            <a:r>
              <a:rPr lang="en-GB" sz="1400" dirty="0"/>
              <a:t>Thoughts – “I’m going to fail this! I’ve got so much reading to do…”</a:t>
            </a:r>
          </a:p>
        </p:txBody>
      </p:sp>
      <p:sp>
        <p:nvSpPr>
          <p:cNvPr id="13" name="TextBox 12">
            <a:extLst>
              <a:ext uri="{FF2B5EF4-FFF2-40B4-BE49-F238E27FC236}">
                <a16:creationId xmlns:a16="http://schemas.microsoft.com/office/drawing/2014/main" id="{F726A79E-274C-47F7-B425-414B353B3128}"/>
              </a:ext>
            </a:extLst>
          </p:cNvPr>
          <p:cNvSpPr txBox="1"/>
          <p:nvPr/>
        </p:nvSpPr>
        <p:spPr>
          <a:xfrm>
            <a:off x="8261354" y="4232226"/>
            <a:ext cx="1654343" cy="523220"/>
          </a:xfrm>
          <a:prstGeom prst="rect">
            <a:avLst/>
          </a:prstGeom>
          <a:noFill/>
          <a:ln w="34925">
            <a:solidFill>
              <a:srgbClr val="FFC000"/>
            </a:solidFill>
          </a:ln>
        </p:spPr>
        <p:txBody>
          <a:bodyPr wrap="square" rtlCol="0">
            <a:spAutoFit/>
          </a:bodyPr>
          <a:lstStyle/>
          <a:p>
            <a:pPr algn="ctr"/>
            <a:r>
              <a:rPr lang="en-GB" sz="1400" dirty="0"/>
              <a:t>Emotions – feel anxious, panicked</a:t>
            </a:r>
          </a:p>
        </p:txBody>
      </p:sp>
      <p:sp>
        <p:nvSpPr>
          <p:cNvPr id="15" name="TextBox 14">
            <a:extLst>
              <a:ext uri="{FF2B5EF4-FFF2-40B4-BE49-F238E27FC236}">
                <a16:creationId xmlns:a16="http://schemas.microsoft.com/office/drawing/2014/main" id="{284A85E8-4800-4FC7-BF6E-054086063B95}"/>
              </a:ext>
            </a:extLst>
          </p:cNvPr>
          <p:cNvSpPr txBox="1"/>
          <p:nvPr/>
        </p:nvSpPr>
        <p:spPr>
          <a:xfrm>
            <a:off x="1654615" y="4278392"/>
            <a:ext cx="1838598" cy="738664"/>
          </a:xfrm>
          <a:prstGeom prst="rect">
            <a:avLst/>
          </a:prstGeom>
          <a:solidFill>
            <a:srgbClr val="FF0000"/>
          </a:solidFill>
          <a:ln w="34925">
            <a:solidFill>
              <a:srgbClr val="FF0000"/>
            </a:solidFill>
          </a:ln>
        </p:spPr>
        <p:txBody>
          <a:bodyPr wrap="square" rtlCol="0">
            <a:spAutoFit/>
          </a:bodyPr>
          <a:lstStyle/>
          <a:p>
            <a:pPr algn="ctr"/>
            <a:r>
              <a:rPr lang="en-GB" sz="1400" b="1" dirty="0">
                <a:solidFill>
                  <a:schemeClr val="bg1"/>
                </a:solidFill>
              </a:rPr>
              <a:t>Behaviour – procrastinate, distract myself with Netflix </a:t>
            </a:r>
          </a:p>
        </p:txBody>
      </p:sp>
      <p:sp>
        <p:nvSpPr>
          <p:cNvPr id="23" name="TextBox 22">
            <a:extLst>
              <a:ext uri="{FF2B5EF4-FFF2-40B4-BE49-F238E27FC236}">
                <a16:creationId xmlns:a16="http://schemas.microsoft.com/office/drawing/2014/main" id="{AD27140E-C32E-4A62-8ED5-832A033D6C68}"/>
              </a:ext>
            </a:extLst>
          </p:cNvPr>
          <p:cNvSpPr txBox="1"/>
          <p:nvPr/>
        </p:nvSpPr>
        <p:spPr>
          <a:xfrm>
            <a:off x="4080612" y="1721983"/>
            <a:ext cx="3255136" cy="954107"/>
          </a:xfrm>
          <a:prstGeom prst="rect">
            <a:avLst/>
          </a:prstGeom>
          <a:noFill/>
          <a:ln w="34925">
            <a:solidFill>
              <a:srgbClr val="92D050"/>
            </a:solidFill>
          </a:ln>
        </p:spPr>
        <p:txBody>
          <a:bodyPr wrap="square" rtlCol="0">
            <a:spAutoFit/>
          </a:bodyPr>
          <a:lstStyle/>
          <a:p>
            <a:pPr algn="ctr"/>
            <a:r>
              <a:rPr lang="en-GB" sz="1400" dirty="0"/>
              <a:t>Trigger – attending a revision lecture before the exam and realising I haven’t been keeping up with the reading and workload for the module</a:t>
            </a:r>
          </a:p>
        </p:txBody>
      </p: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337433" y="651433"/>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Trap vs Alternative Coping</a:t>
            </a:r>
          </a:p>
        </p:txBody>
      </p:sp>
      <p:sp>
        <p:nvSpPr>
          <p:cNvPr id="16" name="TextBox 15">
            <a:extLst>
              <a:ext uri="{FF2B5EF4-FFF2-40B4-BE49-F238E27FC236}">
                <a16:creationId xmlns:a16="http://schemas.microsoft.com/office/drawing/2014/main" id="{026DAC00-EC67-44D7-963B-4253CDCEE0E2}"/>
              </a:ext>
            </a:extLst>
          </p:cNvPr>
          <p:cNvSpPr txBox="1"/>
          <p:nvPr/>
        </p:nvSpPr>
        <p:spPr>
          <a:xfrm>
            <a:off x="4775110" y="5545548"/>
            <a:ext cx="1654343" cy="523220"/>
          </a:xfrm>
          <a:prstGeom prst="rect">
            <a:avLst/>
          </a:prstGeom>
          <a:noFill/>
          <a:ln w="34925">
            <a:solidFill>
              <a:srgbClr val="7030A0"/>
            </a:solidFill>
          </a:ln>
        </p:spPr>
        <p:txBody>
          <a:bodyPr wrap="square" rtlCol="0">
            <a:spAutoFit/>
          </a:bodyPr>
          <a:lstStyle/>
          <a:p>
            <a:pPr algn="ctr"/>
            <a:r>
              <a:rPr lang="en-GB" sz="1400" dirty="0"/>
              <a:t>Physical – tense, hot, restless</a:t>
            </a:r>
          </a:p>
        </p:txBody>
      </p:sp>
      <p:cxnSp>
        <p:nvCxnSpPr>
          <p:cNvPr id="3" name="Straight Arrow Connector 2">
            <a:extLst>
              <a:ext uri="{FF2B5EF4-FFF2-40B4-BE49-F238E27FC236}">
                <a16:creationId xmlns:a16="http://schemas.microsoft.com/office/drawing/2014/main" id="{FFFB6234-2E57-4455-953F-2D76F4BCEFD2}"/>
              </a:ext>
            </a:extLst>
          </p:cNvPr>
          <p:cNvCxnSpPr/>
          <p:nvPr/>
        </p:nvCxnSpPr>
        <p:spPr>
          <a:xfrm>
            <a:off x="5702158" y="2802500"/>
            <a:ext cx="0" cy="39041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E021E48-DEAF-427B-8A71-4EF5FF587CBD}"/>
              </a:ext>
            </a:extLst>
          </p:cNvPr>
          <p:cNvCxnSpPr>
            <a:cxnSpLocks/>
          </p:cNvCxnSpPr>
          <p:nvPr/>
        </p:nvCxnSpPr>
        <p:spPr>
          <a:xfrm>
            <a:off x="6645667" y="3766558"/>
            <a:ext cx="1419546" cy="46266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81BD120-08EC-49CA-AAA5-08194503DDA9}"/>
              </a:ext>
            </a:extLst>
          </p:cNvPr>
          <p:cNvCxnSpPr>
            <a:cxnSpLocks/>
          </p:cNvCxnSpPr>
          <p:nvPr/>
        </p:nvCxnSpPr>
        <p:spPr>
          <a:xfrm flipH="1">
            <a:off x="6535351" y="5017056"/>
            <a:ext cx="1632604" cy="62345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EBB068D-754F-42C2-B214-BE00EA0FA5A2}"/>
              </a:ext>
            </a:extLst>
          </p:cNvPr>
          <p:cNvCxnSpPr>
            <a:cxnSpLocks/>
          </p:cNvCxnSpPr>
          <p:nvPr/>
        </p:nvCxnSpPr>
        <p:spPr>
          <a:xfrm flipH="1" flipV="1">
            <a:off x="3585681" y="5229546"/>
            <a:ext cx="1037689" cy="448804"/>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073DA79-7A5C-4F5D-B502-EEC79942773F}"/>
              </a:ext>
            </a:extLst>
          </p:cNvPr>
          <p:cNvCxnSpPr>
            <a:cxnSpLocks/>
          </p:cNvCxnSpPr>
          <p:nvPr/>
        </p:nvCxnSpPr>
        <p:spPr>
          <a:xfrm flipV="1">
            <a:off x="3585681" y="3647326"/>
            <a:ext cx="1189429" cy="58189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3B61599-CF2C-4CA6-81EC-29DB0F86356C}"/>
              </a:ext>
            </a:extLst>
          </p:cNvPr>
          <p:cNvCxnSpPr>
            <a:cxnSpLocks/>
          </p:cNvCxnSpPr>
          <p:nvPr/>
        </p:nvCxnSpPr>
        <p:spPr>
          <a:xfrm flipH="1">
            <a:off x="3585681" y="5902752"/>
            <a:ext cx="1037690"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Subtitle 4">
            <a:extLst>
              <a:ext uri="{FF2B5EF4-FFF2-40B4-BE49-F238E27FC236}">
                <a16:creationId xmlns:a16="http://schemas.microsoft.com/office/drawing/2014/main" id="{4719E808-CA54-450E-8135-4FDCBAB8934F}"/>
              </a:ext>
            </a:extLst>
          </p:cNvPr>
          <p:cNvSpPr txBox="1">
            <a:spLocks/>
          </p:cNvSpPr>
          <p:nvPr/>
        </p:nvSpPr>
        <p:spPr>
          <a:xfrm>
            <a:off x="1487981" y="5585882"/>
            <a:ext cx="1991802" cy="818650"/>
          </a:xfrm>
          <a:prstGeom prst="rect">
            <a:avLst/>
          </a:prstGeom>
          <a:solidFill>
            <a:srgbClr val="00B050"/>
          </a:solidFill>
          <a:ln w="34925">
            <a:solidFill>
              <a:srgbClr val="00B050"/>
            </a:solidFill>
          </a:ln>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b="1" dirty="0">
                <a:solidFill>
                  <a:schemeClr val="bg1"/>
                </a:solidFill>
              </a:rPr>
              <a:t>Behaviour</a:t>
            </a:r>
          </a:p>
          <a:p>
            <a:pPr algn="l"/>
            <a:r>
              <a:rPr lang="en-GB" sz="1600" b="1" dirty="0">
                <a:solidFill>
                  <a:schemeClr val="bg1"/>
                </a:solidFill>
              </a:rPr>
              <a:t>Work out where to begin and start reading for a couple of hours</a:t>
            </a:r>
          </a:p>
          <a:p>
            <a:pPr marL="342900" indent="-342900" algn="l">
              <a:buFontTx/>
              <a:buChar char="-"/>
            </a:pPr>
            <a:endParaRPr lang="en-GB" dirty="0"/>
          </a:p>
        </p:txBody>
      </p:sp>
      <p:cxnSp>
        <p:nvCxnSpPr>
          <p:cNvPr id="25" name="Straight Arrow Connector 24">
            <a:extLst>
              <a:ext uri="{FF2B5EF4-FFF2-40B4-BE49-F238E27FC236}">
                <a16:creationId xmlns:a16="http://schemas.microsoft.com/office/drawing/2014/main" id="{CA759708-D2CC-4675-AF0F-4C8D9656FE46}"/>
              </a:ext>
            </a:extLst>
          </p:cNvPr>
          <p:cNvCxnSpPr>
            <a:cxnSpLocks/>
          </p:cNvCxnSpPr>
          <p:nvPr/>
        </p:nvCxnSpPr>
        <p:spPr>
          <a:xfrm flipH="1">
            <a:off x="296238" y="6051893"/>
            <a:ext cx="1037690"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319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F3922ED8-F17D-44D9-BAD2-E0D5601014FA}"/>
              </a:ext>
            </a:extLst>
          </p:cNvPr>
          <p:cNvSpPr>
            <a:spLocks noGrp="1"/>
          </p:cNvSpPr>
          <p:nvPr>
            <p:ph type="ctrTitle"/>
          </p:nvPr>
        </p:nvSpPr>
        <p:spPr>
          <a:xfrm>
            <a:off x="2998177" y="967152"/>
            <a:ext cx="6013938" cy="643671"/>
          </a:xfrm>
        </p:spPr>
        <p:txBody>
          <a:bodyPr>
            <a:normAutofit/>
          </a:bodyPr>
          <a:lstStyle/>
          <a:p>
            <a:r>
              <a:rPr lang="en-GB" sz="3600" dirty="0">
                <a:solidFill>
                  <a:schemeClr val="accent1">
                    <a:lumMod val="75000"/>
                  </a:schemeClr>
                </a:solidFill>
              </a:rPr>
              <a:t>Exercise </a:t>
            </a:r>
          </a:p>
        </p:txBody>
      </p:sp>
      <p:sp>
        <p:nvSpPr>
          <p:cNvPr id="2" name="TextBox 1">
            <a:extLst>
              <a:ext uri="{FF2B5EF4-FFF2-40B4-BE49-F238E27FC236}">
                <a16:creationId xmlns:a16="http://schemas.microsoft.com/office/drawing/2014/main" id="{16276B74-663B-400F-A7AD-012D9065F394}"/>
              </a:ext>
            </a:extLst>
          </p:cNvPr>
          <p:cNvSpPr txBox="1"/>
          <p:nvPr/>
        </p:nvSpPr>
        <p:spPr>
          <a:xfrm>
            <a:off x="1539472" y="1869492"/>
            <a:ext cx="8931348" cy="3416320"/>
          </a:xfrm>
          <a:prstGeom prst="rect">
            <a:avLst/>
          </a:prstGeom>
          <a:noFill/>
        </p:spPr>
        <p:txBody>
          <a:bodyPr wrap="square" rtlCol="0">
            <a:spAutoFit/>
          </a:bodyPr>
          <a:lstStyle/>
          <a:p>
            <a:pPr marL="342900" indent="-342900">
              <a:buFont typeface="Arial" panose="020B0604020202020204" pitchFamily="34" charset="0"/>
              <a:buChar char="•"/>
            </a:pPr>
            <a:r>
              <a:rPr lang="en-GB" sz="2400" dirty="0"/>
              <a:t>Use handout 2</a:t>
            </a:r>
          </a:p>
          <a:p>
            <a:pPr marL="342900" indent="-342900">
              <a:buFont typeface="Arial" panose="020B0604020202020204" pitchFamily="34" charset="0"/>
              <a:buChar char="•"/>
            </a:pPr>
            <a:r>
              <a:rPr lang="en-GB" sz="2400" dirty="0"/>
              <a:t>Either individually or if comfortable, in pairs or threes </a:t>
            </a:r>
          </a:p>
          <a:p>
            <a:pPr marL="342900" indent="-342900">
              <a:buFont typeface="Arial" panose="020B0604020202020204" pitchFamily="34" charset="0"/>
              <a:buChar char="•"/>
            </a:pPr>
            <a:r>
              <a:rPr lang="en-GB" sz="2400" dirty="0"/>
              <a:t>Using your example from handout 1, work through handout 2</a:t>
            </a:r>
          </a:p>
          <a:p>
            <a:pPr marL="342900" indent="-342900">
              <a:buFont typeface="Arial" panose="020B0604020202020204" pitchFamily="34" charset="0"/>
              <a:buChar char="•"/>
            </a:pPr>
            <a:r>
              <a:rPr lang="en-GB" sz="2400" dirty="0"/>
              <a:t>What was your behaviour in response to the situation?</a:t>
            </a:r>
          </a:p>
          <a:p>
            <a:pPr marL="800100" lvl="1" indent="-342900">
              <a:buFont typeface="Arial" panose="020B0604020202020204" pitchFamily="34" charset="0"/>
              <a:buChar char="•"/>
            </a:pPr>
            <a:r>
              <a:rPr lang="en-GB" sz="2400" dirty="0"/>
              <a:t>And what were it’s short and long-term consequences?</a:t>
            </a:r>
          </a:p>
          <a:p>
            <a:pPr marL="342900" indent="-342900">
              <a:buFont typeface="Arial" panose="020B0604020202020204" pitchFamily="34" charset="0"/>
              <a:buChar char="•"/>
            </a:pPr>
            <a:r>
              <a:rPr lang="en-GB" sz="2400" dirty="0"/>
              <a:t>What </a:t>
            </a:r>
            <a:r>
              <a:rPr lang="en-GB" sz="2400" b="1" dirty="0"/>
              <a:t>alternative coping</a:t>
            </a:r>
            <a:r>
              <a:rPr lang="en-GB" sz="2400" dirty="0"/>
              <a:t> behaviours can you think of that could help in this situation?</a:t>
            </a:r>
          </a:p>
          <a:p>
            <a:pPr marL="800100" lvl="1" indent="-342900">
              <a:buFont typeface="Arial" panose="020B0604020202020204" pitchFamily="34" charset="0"/>
              <a:buChar char="•"/>
            </a:pPr>
            <a:r>
              <a:rPr lang="en-GB" sz="2400" dirty="0"/>
              <a:t>Any what consequence could they lead to?</a:t>
            </a:r>
          </a:p>
          <a:p>
            <a:pPr marL="800100" lvl="1"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991162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Trap vs Alternative Coping</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6"/>
            <a:ext cx="10515600" cy="3941375"/>
          </a:xfrm>
        </p:spPr>
        <p:txBody>
          <a:bodyPr>
            <a:normAutofit/>
          </a:bodyPr>
          <a:lstStyle/>
          <a:p>
            <a:r>
              <a:rPr lang="en-GB" dirty="0"/>
              <a:t>The typical pattern: behaviour that forms a trap is easier in the short-term (relief) but harder in the long run, alternative coping is harder in the short-term (effort) but better in the long run </a:t>
            </a:r>
          </a:p>
          <a:p>
            <a:r>
              <a:rPr lang="en-GB" dirty="0"/>
              <a:t>There isn’t an easy or magic solution to this predicament – behaviour that is helpful is often harder to do than behaviour that comes easily</a:t>
            </a:r>
          </a:p>
          <a:p>
            <a:pPr marL="0" indent="0">
              <a:buNone/>
            </a:pPr>
            <a:endParaRPr lang="en-GB" dirty="0"/>
          </a:p>
          <a:p>
            <a:endParaRPr lang="en-GB" dirty="0"/>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617769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Tips for alternative coping</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6"/>
            <a:ext cx="10515600" cy="3941375"/>
          </a:xfrm>
        </p:spPr>
        <p:txBody>
          <a:bodyPr>
            <a:normAutofit/>
          </a:bodyPr>
          <a:lstStyle/>
          <a:p>
            <a:r>
              <a:rPr lang="en-GB" dirty="0"/>
              <a:t>Plan a behaviour that is specific</a:t>
            </a:r>
          </a:p>
          <a:p>
            <a:pPr lvl="1"/>
            <a:r>
              <a:rPr lang="en-GB" dirty="0"/>
              <a:t>What will I do? When? Where? Who with? How long for? What will I need in order to do it?</a:t>
            </a:r>
          </a:p>
          <a:p>
            <a:r>
              <a:rPr lang="en-GB" dirty="0"/>
              <a:t>Imagine/visualise the behaviour beforehand – rehearsal </a:t>
            </a:r>
          </a:p>
          <a:p>
            <a:r>
              <a:rPr lang="en-GB" dirty="0"/>
              <a:t>Be realistic – grading the behaviour</a:t>
            </a:r>
          </a:p>
          <a:p>
            <a:r>
              <a:rPr lang="en-GB" dirty="0"/>
              <a:t>Flash forward – imagine the outcome once it has been done vs the consequences of not doing it</a:t>
            </a:r>
          </a:p>
          <a:p>
            <a:r>
              <a:rPr lang="en-GB" dirty="0"/>
              <a:t>Ultimately, act against your inclination </a:t>
            </a:r>
          </a:p>
          <a:p>
            <a:pPr marL="0" indent="0">
              <a:buNone/>
            </a:pPr>
            <a:endParaRPr lang="en-GB" dirty="0"/>
          </a:p>
          <a:p>
            <a:endParaRPr lang="en-GB" dirty="0"/>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3210735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Housekeeping</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Today’s workshop will run for 90 minutes and is designed to be interactive – we encourage participation </a:t>
            </a:r>
          </a:p>
          <a:p>
            <a:pPr marL="342900" indent="-342900" algn="l">
              <a:buFont typeface="Arial" panose="020B0604020202020204" pitchFamily="34" charset="0"/>
              <a:buChar char="•"/>
            </a:pPr>
            <a:r>
              <a:rPr lang="en-GB" dirty="0"/>
              <a:t>Confidentiality – you are not expected to share anything that you do not want to, however we do request that anything that is shared remains confidential and is not shared with any one else outside of the group</a:t>
            </a:r>
          </a:p>
          <a:p>
            <a:pPr marL="342900" indent="-342900" algn="l">
              <a:buFont typeface="Arial" panose="020B0604020202020204" pitchFamily="34" charset="0"/>
              <a:buChar char="•"/>
            </a:pPr>
            <a:r>
              <a:rPr lang="en-GB" dirty="0"/>
              <a:t>Please be respectful of other group members who may choose to share their experiences – maintain the confidentiality of the group</a:t>
            </a:r>
          </a:p>
        </p:txBody>
      </p:sp>
    </p:spTree>
    <p:extLst>
      <p:ext uri="{BB962C8B-B14F-4D97-AF65-F5344CB8AC3E}">
        <p14:creationId xmlns:p14="http://schemas.microsoft.com/office/powerpoint/2010/main" val="37256005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1" name="Title 1">
            <a:extLst>
              <a:ext uri="{FF2B5EF4-FFF2-40B4-BE49-F238E27FC236}">
                <a16:creationId xmlns:a16="http://schemas.microsoft.com/office/drawing/2014/main" id="{E77AE55D-0B41-4642-8EEC-71FF6BEBD8DE}"/>
              </a:ext>
            </a:extLst>
          </p:cNvPr>
          <p:cNvSpPr>
            <a:spLocks noGrp="1"/>
          </p:cNvSpPr>
          <p:nvPr>
            <p:ph type="title"/>
          </p:nvPr>
        </p:nvSpPr>
        <p:spPr>
          <a:xfrm>
            <a:off x="2147087" y="2464737"/>
            <a:ext cx="8405327" cy="1325563"/>
          </a:xfrm>
        </p:spPr>
        <p:txBody>
          <a:bodyPr>
            <a:normAutofit/>
          </a:bodyPr>
          <a:lstStyle/>
          <a:p>
            <a:pPr algn="ctr"/>
            <a:r>
              <a:rPr lang="en-GB" sz="4000" dirty="0">
                <a:solidFill>
                  <a:srgbClr val="0070C0"/>
                </a:solidFill>
              </a:rPr>
              <a:t>The Stress Bucket</a:t>
            </a:r>
          </a:p>
        </p:txBody>
      </p:sp>
    </p:spTree>
    <p:extLst>
      <p:ext uri="{BB962C8B-B14F-4D97-AF65-F5344CB8AC3E}">
        <p14:creationId xmlns:p14="http://schemas.microsoft.com/office/powerpoint/2010/main" val="35641651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04563367-FC27-4BBD-998C-4E51908869EC}"/>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Key Messages</a:t>
            </a:r>
          </a:p>
        </p:txBody>
      </p:sp>
      <p:pic>
        <p:nvPicPr>
          <p:cNvPr id="3" name="Picture 2">
            <a:extLst>
              <a:ext uri="{FF2B5EF4-FFF2-40B4-BE49-F238E27FC236}">
                <a16:creationId xmlns:a16="http://schemas.microsoft.com/office/drawing/2014/main" id="{21A8AD2D-13E7-40E2-B8A7-B3B94160F5A8}"/>
              </a:ext>
            </a:extLst>
          </p:cNvPr>
          <p:cNvPicPr>
            <a:picLocks noChangeAspect="1"/>
          </p:cNvPicPr>
          <p:nvPr/>
        </p:nvPicPr>
        <p:blipFill>
          <a:blip r:embed="rId4"/>
          <a:stretch>
            <a:fillRect/>
          </a:stretch>
        </p:blipFill>
        <p:spPr>
          <a:xfrm>
            <a:off x="3232878" y="0"/>
            <a:ext cx="5726243" cy="6858000"/>
          </a:xfrm>
          <a:prstGeom prst="rect">
            <a:avLst/>
          </a:prstGeom>
        </p:spPr>
      </p:pic>
      <p:sp>
        <p:nvSpPr>
          <p:cNvPr id="10" name="TextBox 9">
            <a:extLst>
              <a:ext uri="{FF2B5EF4-FFF2-40B4-BE49-F238E27FC236}">
                <a16:creationId xmlns:a16="http://schemas.microsoft.com/office/drawing/2014/main" id="{5D03058D-0849-48B7-BB64-2D441AFCA62A}"/>
              </a:ext>
            </a:extLst>
          </p:cNvPr>
          <p:cNvSpPr txBox="1"/>
          <p:nvPr/>
        </p:nvSpPr>
        <p:spPr>
          <a:xfrm>
            <a:off x="649592" y="5801605"/>
            <a:ext cx="2715312" cy="646331"/>
          </a:xfrm>
          <a:prstGeom prst="rect">
            <a:avLst/>
          </a:prstGeom>
          <a:noFill/>
        </p:spPr>
        <p:txBody>
          <a:bodyPr wrap="square" rtlCol="0">
            <a:spAutoFit/>
          </a:bodyPr>
          <a:lstStyle/>
          <a:p>
            <a:r>
              <a:rPr lang="en-GB" sz="1200" dirty="0"/>
              <a:t>Taken from https://www.pinterest.co.uk/pin/542754192595039435</a:t>
            </a:r>
          </a:p>
        </p:txBody>
      </p:sp>
    </p:spTree>
    <p:extLst>
      <p:ext uri="{BB962C8B-B14F-4D97-AF65-F5344CB8AC3E}">
        <p14:creationId xmlns:p14="http://schemas.microsoft.com/office/powerpoint/2010/main" val="508310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Problem-focussed coping</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6"/>
            <a:ext cx="10515600" cy="3941375"/>
          </a:xfrm>
        </p:spPr>
        <p:txBody>
          <a:bodyPr>
            <a:normAutofit/>
          </a:bodyPr>
          <a:lstStyle/>
          <a:p>
            <a:r>
              <a:rPr lang="en-GB" dirty="0"/>
              <a:t>Relieving stress through addressing the problem</a:t>
            </a:r>
          </a:p>
          <a:p>
            <a:r>
              <a:rPr lang="en-GB" dirty="0"/>
              <a:t>Approaching the issue that needs to be solved</a:t>
            </a:r>
          </a:p>
          <a:p>
            <a:r>
              <a:rPr lang="en-GB" dirty="0"/>
              <a:t>Accessing resources </a:t>
            </a:r>
          </a:p>
          <a:p>
            <a:r>
              <a:rPr lang="en-GB" dirty="0"/>
              <a:t>Influencing what can be changed </a:t>
            </a:r>
          </a:p>
          <a:p>
            <a:endParaRPr lang="en-GB" dirty="0"/>
          </a:p>
          <a:p>
            <a:r>
              <a:rPr lang="en-GB" dirty="0"/>
              <a:t>What strategies help you problem solve?</a:t>
            </a:r>
          </a:p>
          <a:p>
            <a:pPr marL="0" indent="0">
              <a:buNone/>
            </a:pPr>
            <a:endParaRPr lang="en-GB" dirty="0"/>
          </a:p>
          <a:p>
            <a:endParaRPr lang="en-GB" dirty="0"/>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815687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F60-CF5B-492B-A24F-35143EBEEBD4}"/>
              </a:ext>
            </a:extLst>
          </p:cNvPr>
          <p:cNvSpPr>
            <a:spLocks noGrp="1"/>
          </p:cNvSpPr>
          <p:nvPr>
            <p:ph type="title"/>
          </p:nvPr>
        </p:nvSpPr>
        <p:spPr>
          <a:xfrm>
            <a:off x="2044346" y="387934"/>
            <a:ext cx="8405327" cy="1325563"/>
          </a:xfrm>
        </p:spPr>
        <p:txBody>
          <a:bodyPr>
            <a:normAutofit/>
          </a:bodyPr>
          <a:lstStyle/>
          <a:p>
            <a:pPr algn="ctr"/>
            <a:r>
              <a:rPr lang="en-GB" sz="4000" dirty="0">
                <a:solidFill>
                  <a:srgbClr val="0070C0"/>
                </a:solidFill>
              </a:rPr>
              <a:t>Emotion-focussed coping</a:t>
            </a:r>
          </a:p>
        </p:txBody>
      </p:sp>
      <p:sp>
        <p:nvSpPr>
          <p:cNvPr id="3" name="Content Placeholder 2">
            <a:extLst>
              <a:ext uri="{FF2B5EF4-FFF2-40B4-BE49-F238E27FC236}">
                <a16:creationId xmlns:a16="http://schemas.microsoft.com/office/drawing/2014/main" id="{A10BB7B8-9E56-475F-A008-6909E5733228}"/>
              </a:ext>
            </a:extLst>
          </p:cNvPr>
          <p:cNvSpPr>
            <a:spLocks noGrp="1"/>
          </p:cNvSpPr>
          <p:nvPr>
            <p:ph idx="1"/>
          </p:nvPr>
        </p:nvSpPr>
        <p:spPr>
          <a:xfrm>
            <a:off x="838199" y="1844286"/>
            <a:ext cx="10515600" cy="3941375"/>
          </a:xfrm>
        </p:spPr>
        <p:txBody>
          <a:bodyPr>
            <a:normAutofit/>
          </a:bodyPr>
          <a:lstStyle/>
          <a:p>
            <a:r>
              <a:rPr lang="en-GB" dirty="0"/>
              <a:t>Behaviour that reduces stress</a:t>
            </a:r>
          </a:p>
          <a:p>
            <a:r>
              <a:rPr lang="en-GB" dirty="0"/>
              <a:t>Helpful when sources of stress can’t necessarily be changed</a:t>
            </a:r>
          </a:p>
          <a:p>
            <a:r>
              <a:rPr lang="en-GB" dirty="0"/>
              <a:t>Ways of achieving relaxation </a:t>
            </a:r>
          </a:p>
          <a:p>
            <a:r>
              <a:rPr lang="en-GB" dirty="0"/>
              <a:t>Part of self-care and good wellbeing</a:t>
            </a:r>
          </a:p>
          <a:p>
            <a:r>
              <a:rPr lang="en-GB" dirty="0"/>
              <a:t>Individual – what helps a person relax from stress will be unique to them</a:t>
            </a:r>
          </a:p>
          <a:p>
            <a:endParaRPr lang="en-GB" dirty="0"/>
          </a:p>
          <a:p>
            <a:r>
              <a:rPr lang="en-GB" dirty="0"/>
              <a:t>What do you do that helps you reduce feelings of stress? </a:t>
            </a:r>
          </a:p>
          <a:p>
            <a:pPr marL="0" indent="0">
              <a:buNone/>
            </a:pPr>
            <a:endParaRPr lang="en-GB" dirty="0"/>
          </a:p>
          <a:p>
            <a:endParaRPr lang="en-GB" dirty="0"/>
          </a:p>
        </p:txBody>
      </p:sp>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pic>
        <p:nvPicPr>
          <p:cNvPr id="6" name="Picture 5" descr="A picture containing icon&#10;&#10;Description automatically generated">
            <a:extLst>
              <a:ext uri="{FF2B5EF4-FFF2-40B4-BE49-F238E27FC236}">
                <a16:creationId xmlns:a16="http://schemas.microsoft.com/office/drawing/2014/main" id="{F968EDB5-DFFB-4067-9397-5514E0CE47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676272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Title 1">
            <a:extLst>
              <a:ext uri="{FF2B5EF4-FFF2-40B4-BE49-F238E27FC236}">
                <a16:creationId xmlns:a16="http://schemas.microsoft.com/office/drawing/2014/main" id="{F3922ED8-F17D-44D9-BAD2-E0D5601014FA}"/>
              </a:ext>
            </a:extLst>
          </p:cNvPr>
          <p:cNvSpPr>
            <a:spLocks noGrp="1"/>
          </p:cNvSpPr>
          <p:nvPr>
            <p:ph type="ctrTitle"/>
          </p:nvPr>
        </p:nvSpPr>
        <p:spPr>
          <a:xfrm>
            <a:off x="2998177" y="967152"/>
            <a:ext cx="6013938" cy="643671"/>
          </a:xfrm>
        </p:spPr>
        <p:txBody>
          <a:bodyPr>
            <a:normAutofit/>
          </a:bodyPr>
          <a:lstStyle/>
          <a:p>
            <a:r>
              <a:rPr lang="en-GB" sz="3600" dirty="0">
                <a:solidFill>
                  <a:schemeClr val="accent1">
                    <a:lumMod val="75000"/>
                  </a:schemeClr>
                </a:solidFill>
              </a:rPr>
              <a:t>Exercise </a:t>
            </a:r>
          </a:p>
        </p:txBody>
      </p:sp>
      <p:sp>
        <p:nvSpPr>
          <p:cNvPr id="2" name="TextBox 1">
            <a:extLst>
              <a:ext uri="{FF2B5EF4-FFF2-40B4-BE49-F238E27FC236}">
                <a16:creationId xmlns:a16="http://schemas.microsoft.com/office/drawing/2014/main" id="{16276B74-663B-400F-A7AD-012D9065F394}"/>
              </a:ext>
            </a:extLst>
          </p:cNvPr>
          <p:cNvSpPr txBox="1"/>
          <p:nvPr/>
        </p:nvSpPr>
        <p:spPr>
          <a:xfrm>
            <a:off x="1539472" y="1869492"/>
            <a:ext cx="8931348" cy="3416320"/>
          </a:xfrm>
          <a:prstGeom prst="rect">
            <a:avLst/>
          </a:prstGeom>
          <a:noFill/>
        </p:spPr>
        <p:txBody>
          <a:bodyPr wrap="square" rtlCol="0">
            <a:spAutoFit/>
          </a:bodyPr>
          <a:lstStyle/>
          <a:p>
            <a:pPr marL="342900" indent="-342900">
              <a:buFont typeface="Arial" panose="020B0604020202020204" pitchFamily="34" charset="0"/>
              <a:buChar char="•"/>
            </a:pPr>
            <a:r>
              <a:rPr lang="en-GB" sz="2400" dirty="0"/>
              <a:t>Use handout 3</a:t>
            </a:r>
          </a:p>
          <a:p>
            <a:pPr marL="342900" indent="-342900">
              <a:buFont typeface="Arial" panose="020B0604020202020204" pitchFamily="34" charset="0"/>
              <a:buChar char="•"/>
            </a:pPr>
            <a:r>
              <a:rPr lang="en-GB" sz="2400" dirty="0"/>
              <a:t>Either individually or if comfortable, in pairs or threes </a:t>
            </a:r>
          </a:p>
          <a:p>
            <a:pPr marL="342900" indent="-342900">
              <a:buFont typeface="Arial" panose="020B0604020202020204" pitchFamily="34" charset="0"/>
              <a:buChar char="•"/>
            </a:pPr>
            <a:r>
              <a:rPr lang="en-GB" sz="2400" dirty="0"/>
              <a:t>Work through the stress bucket</a:t>
            </a:r>
          </a:p>
          <a:p>
            <a:pPr marL="342900" indent="-342900">
              <a:buFont typeface="Arial" panose="020B0604020202020204" pitchFamily="34" charset="0"/>
              <a:buChar char="•"/>
            </a:pPr>
            <a:r>
              <a:rPr lang="en-GB" sz="2400" dirty="0"/>
              <a:t>Identify your common sources of stress</a:t>
            </a:r>
          </a:p>
          <a:p>
            <a:pPr marL="342900" indent="-342900">
              <a:buFont typeface="Arial" panose="020B0604020202020204" pitchFamily="34" charset="0"/>
              <a:buChar char="•"/>
            </a:pPr>
            <a:r>
              <a:rPr lang="en-GB" sz="2400" dirty="0"/>
              <a:t>Work out what your taps are</a:t>
            </a:r>
          </a:p>
          <a:p>
            <a:pPr marL="800100" lvl="1" indent="-342900">
              <a:buFont typeface="Arial" panose="020B0604020202020204" pitchFamily="34" charset="0"/>
              <a:buChar char="•"/>
            </a:pPr>
            <a:r>
              <a:rPr lang="en-GB" sz="2400" dirty="0"/>
              <a:t>Problem-focussed</a:t>
            </a:r>
          </a:p>
          <a:p>
            <a:pPr marL="800100" lvl="1" indent="-342900">
              <a:buFont typeface="Arial" panose="020B0604020202020204" pitchFamily="34" charset="0"/>
              <a:buChar char="•"/>
            </a:pPr>
            <a:r>
              <a:rPr lang="en-GB" sz="2400" dirty="0"/>
              <a:t>Emotion-focussed </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What can you do to lower the water level?</a:t>
            </a:r>
          </a:p>
        </p:txBody>
      </p:sp>
    </p:spTree>
    <p:extLst>
      <p:ext uri="{BB962C8B-B14F-4D97-AF65-F5344CB8AC3E}">
        <p14:creationId xmlns:p14="http://schemas.microsoft.com/office/powerpoint/2010/main" val="69774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154264"/>
            <a:ext cx="9144000" cy="3626604"/>
          </a:xfrm>
        </p:spPr>
        <p:txBody>
          <a:bodyPr>
            <a:normAutofit/>
          </a:bodyPr>
          <a:lstStyle/>
          <a:p>
            <a:pPr marL="342900" indent="-342900" algn="l">
              <a:buFont typeface="Arial" panose="020B0604020202020204" pitchFamily="34" charset="0"/>
              <a:buChar char="•"/>
            </a:pPr>
            <a:r>
              <a:rPr lang="en-GB" dirty="0"/>
              <a:t>Adjusting to University life is challenging</a:t>
            </a:r>
          </a:p>
          <a:p>
            <a:pPr marL="342900" indent="-342900" algn="l">
              <a:buFont typeface="Arial" panose="020B0604020202020204" pitchFamily="34" charset="0"/>
              <a:buChar char="•"/>
            </a:pPr>
            <a:r>
              <a:rPr lang="en-GB" dirty="0"/>
              <a:t>Successfully adjusting means letting go of old routines and investing in new ways of doing things</a:t>
            </a:r>
          </a:p>
          <a:p>
            <a:pPr marL="342900" indent="-342900" algn="l">
              <a:buFont typeface="Arial" panose="020B0604020202020204" pitchFamily="34" charset="0"/>
              <a:buChar char="•"/>
            </a:pPr>
            <a:r>
              <a:rPr lang="en-GB" dirty="0"/>
              <a:t>Traps occur when we do things that give short-term relief but don’t help us in the long run</a:t>
            </a:r>
          </a:p>
          <a:p>
            <a:pPr marL="342900" indent="-342900" algn="l">
              <a:buFont typeface="Arial" panose="020B0604020202020204" pitchFamily="34" charset="0"/>
              <a:buChar char="•"/>
            </a:pPr>
            <a:r>
              <a:rPr lang="en-GB" dirty="0"/>
              <a:t>Alternative coping behaviours can be harder at first but worth it in the end</a:t>
            </a:r>
          </a:p>
          <a:p>
            <a:pPr marL="342900" indent="-342900" algn="l">
              <a:buFont typeface="Arial" panose="020B0604020202020204" pitchFamily="34" charset="0"/>
              <a:buChar char="•"/>
            </a:pPr>
            <a:r>
              <a:rPr lang="en-GB" dirty="0"/>
              <a:t>It is helpful to be mindful of your stress levels and what you need to do to look after yourself </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Key messages</a:t>
            </a:r>
          </a:p>
        </p:txBody>
      </p:sp>
    </p:spTree>
    <p:extLst>
      <p:ext uri="{BB962C8B-B14F-4D97-AF65-F5344CB8AC3E}">
        <p14:creationId xmlns:p14="http://schemas.microsoft.com/office/powerpoint/2010/main" val="3134458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154264"/>
            <a:ext cx="9144000" cy="3626604"/>
          </a:xfrm>
        </p:spPr>
        <p:txBody>
          <a:bodyPr>
            <a:normAutofit lnSpcReduction="10000"/>
          </a:bodyPr>
          <a:lstStyle/>
          <a:p>
            <a:pPr marL="342900" indent="-342900" algn="l">
              <a:buFont typeface="Arial" panose="020B0604020202020204" pitchFamily="34" charset="0"/>
              <a:buChar char="•"/>
            </a:pPr>
            <a:r>
              <a:rPr lang="en-GB" dirty="0"/>
              <a:t>Practice the skills from today’s workshop</a:t>
            </a:r>
          </a:p>
          <a:p>
            <a:pPr marL="342900" indent="-342900" algn="l">
              <a:buFont typeface="Arial" panose="020B0604020202020204" pitchFamily="34" charset="0"/>
              <a:buChar char="•"/>
            </a:pPr>
            <a:r>
              <a:rPr lang="en-GB" dirty="0"/>
              <a:t>Using your handouts, throughout the week use the blank vicious cycle diagrams to record your thoughts, feelings and behaviours </a:t>
            </a:r>
            <a:r>
              <a:rPr lang="en-GB" b="1" u="sng" dirty="0"/>
              <a:t>when</a:t>
            </a:r>
            <a:r>
              <a:rPr lang="en-GB" dirty="0"/>
              <a:t> you notice you are struggling with an adjustment to University life</a:t>
            </a:r>
          </a:p>
          <a:p>
            <a:pPr marL="800100" lvl="1" indent="-342900" algn="l">
              <a:buFont typeface="Arial" panose="020B0604020202020204" pitchFamily="34" charset="0"/>
              <a:buChar char="•"/>
            </a:pPr>
            <a:r>
              <a:rPr lang="en-GB" dirty="0"/>
              <a:t>Identify what you are doing and what consequences it will lead to</a:t>
            </a:r>
          </a:p>
          <a:p>
            <a:pPr marL="800100" lvl="1" indent="-342900" algn="l">
              <a:buFont typeface="Arial" panose="020B0604020202020204" pitchFamily="34" charset="0"/>
              <a:buChar char="•"/>
            </a:pPr>
            <a:r>
              <a:rPr lang="en-GB" dirty="0"/>
              <a:t>Work out alternative coping behaviours</a:t>
            </a:r>
          </a:p>
          <a:p>
            <a:pPr marL="800100" lvl="1" indent="-342900" algn="l">
              <a:buFont typeface="Arial" panose="020B0604020202020204" pitchFamily="34" charset="0"/>
              <a:buChar char="•"/>
            </a:pPr>
            <a:r>
              <a:rPr lang="en-GB" dirty="0"/>
              <a:t>Plan specifically what to do differently</a:t>
            </a:r>
          </a:p>
          <a:p>
            <a:pPr marL="342900" indent="-342900" algn="l">
              <a:buFont typeface="Arial" panose="020B0604020202020204" pitchFamily="34" charset="0"/>
              <a:buChar char="•"/>
            </a:pPr>
            <a:r>
              <a:rPr lang="en-GB" dirty="0"/>
              <a:t>Think about your stress bucket and what you need to do to keep the water level low</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Homework</a:t>
            </a:r>
          </a:p>
        </p:txBody>
      </p:sp>
    </p:spTree>
    <p:extLst>
      <p:ext uri="{BB962C8B-B14F-4D97-AF65-F5344CB8AC3E}">
        <p14:creationId xmlns:p14="http://schemas.microsoft.com/office/powerpoint/2010/main" val="3750902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1941140"/>
            <a:ext cx="6158630" cy="866971"/>
          </a:xfrm>
        </p:spPr>
        <p:txBody>
          <a:bodyPr>
            <a:normAutofit/>
          </a:bodyPr>
          <a:lstStyle/>
          <a:p>
            <a:r>
              <a:rPr lang="en-GB" sz="4000" dirty="0">
                <a:solidFill>
                  <a:schemeClr val="accent1">
                    <a:lumMod val="75000"/>
                  </a:schemeClr>
                </a:solidFill>
              </a:rPr>
              <a:t>Thank you</a:t>
            </a:r>
          </a:p>
        </p:txBody>
      </p:sp>
    </p:spTree>
    <p:extLst>
      <p:ext uri="{BB962C8B-B14F-4D97-AF65-F5344CB8AC3E}">
        <p14:creationId xmlns:p14="http://schemas.microsoft.com/office/powerpoint/2010/main" val="158478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56822" y="941695"/>
            <a:ext cx="6751093" cy="643933"/>
          </a:xfrm>
        </p:spPr>
        <p:txBody>
          <a:bodyPr>
            <a:normAutofit/>
          </a:bodyPr>
          <a:lstStyle/>
          <a:p>
            <a:r>
              <a:rPr lang="en-GB" sz="4000" dirty="0">
                <a:solidFill>
                  <a:schemeClr val="accent1">
                    <a:lumMod val="75000"/>
                  </a:schemeClr>
                </a:solidFill>
              </a:rPr>
              <a:t>Further Support</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8AE49209-BD5B-4D1C-8D51-E63C5DC1F5AF}"/>
              </a:ext>
            </a:extLst>
          </p:cNvPr>
          <p:cNvSpPr txBox="1">
            <a:spLocks/>
          </p:cNvSpPr>
          <p:nvPr/>
        </p:nvSpPr>
        <p:spPr>
          <a:xfrm>
            <a:off x="838200" y="2322607"/>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The workshops are designed to be skills-focussed, rather than problem-centred. However, if any of today’s discussion or exercises cause you to experience distress, you may wish to pursue further support</a:t>
            </a:r>
          </a:p>
          <a:p>
            <a:pPr marL="342900" indent="-342900" algn="l">
              <a:buFont typeface="Arial" panose="020B0604020202020204" pitchFamily="34" charset="0"/>
              <a:buChar char="•"/>
            </a:pPr>
            <a:r>
              <a:rPr lang="en-GB" dirty="0"/>
              <a:t>Full details can be found in the supporting information you received before this workshop</a:t>
            </a:r>
          </a:p>
          <a:p>
            <a:pPr marL="800100" lvl="1" indent="-342900" algn="l">
              <a:buFont typeface="Arial" panose="020B0604020202020204" pitchFamily="34" charset="0"/>
              <a:buChar char="•"/>
            </a:pPr>
            <a:r>
              <a:rPr lang="en-GB" dirty="0"/>
              <a:t>Accessing the Student Health and Wellbeing Service</a:t>
            </a:r>
          </a:p>
          <a:p>
            <a:pPr marL="800100" lvl="1" indent="-342900" algn="l">
              <a:buFont typeface="Arial" panose="020B0604020202020204" pitchFamily="34" charset="0"/>
              <a:buChar char="•"/>
            </a:pPr>
            <a:r>
              <a:rPr lang="en-GB" dirty="0"/>
              <a:t>Listening services such as the Nightline and the Samaritans</a:t>
            </a:r>
          </a:p>
          <a:p>
            <a:pPr marL="800100" lvl="1" indent="-342900" algn="l">
              <a:buFont typeface="Arial" panose="020B0604020202020204" pitchFamily="34" charset="0"/>
              <a:buChar char="•"/>
            </a:pPr>
            <a:r>
              <a:rPr lang="en-GB" dirty="0"/>
              <a:t>How to access evidence-based therapy through the NHS</a:t>
            </a:r>
          </a:p>
        </p:txBody>
      </p:sp>
    </p:spTree>
    <p:extLst>
      <p:ext uri="{BB962C8B-B14F-4D97-AF65-F5344CB8AC3E}">
        <p14:creationId xmlns:p14="http://schemas.microsoft.com/office/powerpoint/2010/main" val="199128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720453" y="2785067"/>
            <a:ext cx="6751093" cy="643933"/>
          </a:xfrm>
        </p:spPr>
        <p:txBody>
          <a:bodyPr>
            <a:normAutofit/>
          </a:bodyPr>
          <a:lstStyle/>
          <a:p>
            <a:r>
              <a:rPr lang="en-GB" sz="4000" dirty="0">
                <a:solidFill>
                  <a:schemeClr val="accent1">
                    <a:lumMod val="75000"/>
                  </a:schemeClr>
                </a:solidFill>
              </a:rPr>
              <a:t>Questionnaire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070860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279176" y="1414523"/>
            <a:ext cx="7363008" cy="271597"/>
          </a:xfrm>
        </p:spPr>
        <p:txBody>
          <a:bodyPr>
            <a:normAutofit fontScale="90000"/>
          </a:bodyPr>
          <a:lstStyle/>
          <a:p>
            <a:r>
              <a:rPr lang="en-GB" sz="4000" dirty="0">
                <a:solidFill>
                  <a:schemeClr val="accent1">
                    <a:lumMod val="75000"/>
                  </a:schemeClr>
                </a:solidFill>
              </a:rPr>
              <a:t>Goals for today</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p:cNvSpPr txBox="1"/>
          <p:nvPr/>
        </p:nvSpPr>
        <p:spPr>
          <a:xfrm>
            <a:off x="1175365" y="2058689"/>
            <a:ext cx="8922326" cy="3046988"/>
          </a:xfrm>
          <a:prstGeom prst="rect">
            <a:avLst/>
          </a:prstGeom>
          <a:noFill/>
        </p:spPr>
        <p:txBody>
          <a:bodyPr wrap="square" rtlCol="0">
            <a:spAutoFit/>
          </a:bodyPr>
          <a:lstStyle/>
          <a:p>
            <a:pPr marL="285750" indent="-285750">
              <a:buFont typeface="Arial" panose="020B0604020202020204" pitchFamily="34" charset="0"/>
              <a:buChar char="•"/>
            </a:pPr>
            <a:r>
              <a:rPr lang="en-GB" sz="2400" dirty="0"/>
              <a:t>Explore some of the challenges of adjusting to life at University</a:t>
            </a:r>
          </a:p>
          <a:p>
            <a:pPr marL="285750" indent="-285750">
              <a:buFont typeface="Arial" panose="020B0604020202020204" pitchFamily="34" charset="0"/>
              <a:buChar char="•"/>
            </a:pPr>
            <a:r>
              <a:rPr lang="en-GB" sz="2400" dirty="0"/>
              <a:t>Learn about the CBT model and vicious cycles</a:t>
            </a:r>
          </a:p>
          <a:p>
            <a:pPr marL="285750" indent="-285750">
              <a:buFont typeface="Arial" panose="020B0604020202020204" pitchFamily="34" charset="0"/>
              <a:buChar char="•"/>
            </a:pPr>
            <a:r>
              <a:rPr lang="en-GB" sz="2400" dirty="0"/>
              <a:t>Increase awareness of unhelpful patterns and traps that make it harder to adjust to University life</a:t>
            </a:r>
          </a:p>
          <a:p>
            <a:pPr marL="285750" indent="-285750">
              <a:buFont typeface="Arial" panose="020B0604020202020204" pitchFamily="34" charset="0"/>
              <a:buChar char="•"/>
            </a:pPr>
            <a:r>
              <a:rPr lang="en-GB" sz="2400" dirty="0"/>
              <a:t>Consider how we can break out of unhelpful patterns</a:t>
            </a:r>
          </a:p>
          <a:p>
            <a:pPr marL="285750" indent="-285750">
              <a:buFont typeface="Arial" panose="020B0604020202020204" pitchFamily="34" charset="0"/>
              <a:buChar char="•"/>
            </a:pPr>
            <a:r>
              <a:rPr lang="en-GB" sz="2400" dirty="0"/>
              <a:t>Think about behavioural strategies than help to manage our stress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1123141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2998177" y="967152"/>
            <a:ext cx="6013938" cy="643671"/>
          </a:xfrm>
        </p:spPr>
        <p:txBody>
          <a:bodyPr>
            <a:normAutofit fontScale="90000"/>
          </a:bodyPr>
          <a:lstStyle/>
          <a:p>
            <a:r>
              <a:rPr lang="en-GB" sz="3600" dirty="0">
                <a:solidFill>
                  <a:schemeClr val="accent1">
                    <a:lumMod val="75000"/>
                  </a:schemeClr>
                </a:solidFill>
              </a:rPr>
              <a:t>Why “Adjusting to University Life”?</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a:extLst>
              <a:ext uri="{FF2B5EF4-FFF2-40B4-BE49-F238E27FC236}">
                <a16:creationId xmlns:a16="http://schemas.microsoft.com/office/drawing/2014/main" id="{0362FC94-C2C2-4FE5-B5D4-71CC11796304}"/>
              </a:ext>
            </a:extLst>
          </p:cNvPr>
          <p:cNvSpPr txBox="1"/>
          <p:nvPr/>
        </p:nvSpPr>
        <p:spPr>
          <a:xfrm>
            <a:off x="1634837" y="1859340"/>
            <a:ext cx="8922326"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a:t>We ran a series of focus groups with undergraduate students to find out what they experienced as common difficulties in student life</a:t>
            </a:r>
          </a:p>
          <a:p>
            <a:pPr marL="285750" indent="-285750">
              <a:buFont typeface="Arial" panose="020B0604020202020204" pitchFamily="34" charset="0"/>
              <a:buChar char="•"/>
            </a:pPr>
            <a:r>
              <a:rPr lang="en-GB" sz="2400" dirty="0"/>
              <a:t>The tasks involved in adjusting to University life were reported as some of the most common problems students struggled with</a:t>
            </a:r>
          </a:p>
          <a:p>
            <a:pPr marL="285750" indent="-285750">
              <a:buFont typeface="Arial" panose="020B0604020202020204" pitchFamily="34" charset="0"/>
              <a:buChar char="•"/>
            </a:pPr>
            <a:r>
              <a:rPr lang="en-GB" sz="2400" dirty="0"/>
              <a:t>We want to provide workshops to help UG students learn ways of adjusting effectively to the challenges of University life</a:t>
            </a:r>
          </a:p>
        </p:txBody>
      </p:sp>
    </p:spTree>
    <p:extLst>
      <p:ext uri="{BB962C8B-B14F-4D97-AF65-F5344CB8AC3E}">
        <p14:creationId xmlns:p14="http://schemas.microsoft.com/office/powerpoint/2010/main" val="4177469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Subtitle 6">
            <a:extLst>
              <a:ext uri="{FF2B5EF4-FFF2-40B4-BE49-F238E27FC236}">
                <a16:creationId xmlns:a16="http://schemas.microsoft.com/office/drawing/2014/main" id="{963A04DF-A960-4865-BACE-B160DCAEF88D}"/>
              </a:ext>
            </a:extLst>
          </p:cNvPr>
          <p:cNvSpPr>
            <a:spLocks noGrp="1"/>
          </p:cNvSpPr>
          <p:nvPr>
            <p:ph type="subTitle" idx="1"/>
          </p:nvPr>
        </p:nvSpPr>
        <p:spPr>
          <a:xfrm>
            <a:off x="1524000" y="2038942"/>
            <a:ext cx="9144000" cy="3218858"/>
          </a:xfrm>
        </p:spPr>
        <p:txBody>
          <a:bodyPr>
            <a:normAutofit/>
          </a:bodyPr>
          <a:lstStyle/>
          <a:p>
            <a:pPr marL="342900" indent="-342900" algn="l">
              <a:buFont typeface="Arial" panose="020B0604020202020204" pitchFamily="34" charset="0"/>
              <a:buChar char="•"/>
            </a:pPr>
            <a:r>
              <a:rPr lang="en-GB" sz="2400" dirty="0"/>
              <a:t>An evidence-based talking therapy</a:t>
            </a:r>
          </a:p>
          <a:p>
            <a:pPr marL="342900" indent="-342900" algn="l">
              <a:buFont typeface="Arial" panose="020B0604020202020204" pitchFamily="34" charset="0"/>
              <a:buChar char="•"/>
            </a:pPr>
            <a:r>
              <a:rPr lang="en-GB" sz="2400" dirty="0"/>
              <a:t>A way of understanding the relationship between our thoughts, emotions, physiology and behaviour</a:t>
            </a:r>
          </a:p>
          <a:p>
            <a:pPr marL="342900" indent="-342900" algn="l">
              <a:buFont typeface="Arial" panose="020B0604020202020204" pitchFamily="34" charset="0"/>
              <a:buChar char="•"/>
            </a:pPr>
            <a:r>
              <a:rPr lang="en-GB" sz="2400" dirty="0"/>
              <a:t>A therapy that provides a range of coping strategies or techniques that can influence these patterns</a:t>
            </a:r>
          </a:p>
          <a:p>
            <a:pPr marL="800100" lvl="1" indent="-342900" algn="l">
              <a:buFont typeface="Arial" panose="020B0604020202020204" pitchFamily="34" charset="0"/>
              <a:buChar char="•"/>
            </a:pPr>
            <a:r>
              <a:rPr lang="en-GB" sz="2400" dirty="0"/>
              <a:t>Some of which we will be discussing later in this workshop</a:t>
            </a:r>
          </a:p>
        </p:txBody>
      </p:sp>
      <p:sp>
        <p:nvSpPr>
          <p:cNvPr id="8" name="Title 1">
            <a:extLst>
              <a:ext uri="{FF2B5EF4-FFF2-40B4-BE49-F238E27FC236}">
                <a16:creationId xmlns:a16="http://schemas.microsoft.com/office/drawing/2014/main" id="{4E63D394-9C7F-4A07-9622-97769817FE2E}"/>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What is CBT?</a:t>
            </a:r>
          </a:p>
        </p:txBody>
      </p:sp>
    </p:spTree>
    <p:extLst>
      <p:ext uri="{BB962C8B-B14F-4D97-AF65-F5344CB8AC3E}">
        <p14:creationId xmlns:p14="http://schemas.microsoft.com/office/powerpoint/2010/main" val="2550260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Subtitle 4">
            <a:extLst>
              <a:ext uri="{FF2B5EF4-FFF2-40B4-BE49-F238E27FC236}">
                <a16:creationId xmlns:a16="http://schemas.microsoft.com/office/drawing/2014/main" id="{168D7907-7711-47D3-92F0-7EFBC0119D88}"/>
              </a:ext>
            </a:extLst>
          </p:cNvPr>
          <p:cNvSpPr>
            <a:spLocks noGrp="1"/>
          </p:cNvSpPr>
          <p:nvPr>
            <p:ph type="subTitle" idx="1"/>
          </p:nvPr>
        </p:nvSpPr>
        <p:spPr>
          <a:xfrm>
            <a:off x="1389334" y="2311686"/>
            <a:ext cx="9144000" cy="2473503"/>
          </a:xfrm>
        </p:spPr>
        <p:txBody>
          <a:bodyPr>
            <a:normAutofit/>
          </a:bodyPr>
          <a:lstStyle/>
          <a:p>
            <a:pPr marL="342900" indent="-342900" algn="l">
              <a:buFont typeface="Arial" panose="020B0604020202020204" pitchFamily="34" charset="0"/>
              <a:buChar char="•"/>
            </a:pPr>
            <a:r>
              <a:rPr lang="en-GB" dirty="0"/>
              <a:t>Beginning University for the first time as an undergraduate student is a major life event</a:t>
            </a:r>
          </a:p>
          <a:p>
            <a:pPr marL="342900" indent="-342900" algn="l">
              <a:buFont typeface="Arial" panose="020B0604020202020204" pitchFamily="34" charset="0"/>
              <a:buChar char="•"/>
            </a:pPr>
            <a:r>
              <a:rPr lang="en-GB" dirty="0"/>
              <a:t>UG students have to adjust to multiple changes in their day to day routines</a:t>
            </a:r>
          </a:p>
        </p:txBody>
      </p:sp>
      <p:sp>
        <p:nvSpPr>
          <p:cNvPr id="7" name="Title 1">
            <a:extLst>
              <a:ext uri="{FF2B5EF4-FFF2-40B4-BE49-F238E27FC236}">
                <a16:creationId xmlns:a16="http://schemas.microsoft.com/office/drawing/2014/main" id="{E70C26B9-9F91-44A0-9FA5-415268652161}"/>
              </a:ext>
            </a:extLst>
          </p:cNvPr>
          <p:cNvSpPr>
            <a:spLocks noGrp="1"/>
          </p:cNvSpPr>
          <p:nvPr>
            <p:ph type="ctrTitle"/>
          </p:nvPr>
        </p:nvSpPr>
        <p:spPr>
          <a:xfrm>
            <a:off x="2585788" y="956267"/>
            <a:ext cx="6751093" cy="643933"/>
          </a:xfrm>
        </p:spPr>
        <p:txBody>
          <a:bodyPr>
            <a:normAutofit/>
          </a:bodyPr>
          <a:lstStyle/>
          <a:p>
            <a:r>
              <a:rPr lang="en-GB" sz="4000" dirty="0">
                <a:solidFill>
                  <a:schemeClr val="accent1">
                    <a:lumMod val="75000"/>
                  </a:schemeClr>
                </a:solidFill>
              </a:rPr>
              <a:t>Life Changes and adjustments</a:t>
            </a:r>
          </a:p>
        </p:txBody>
      </p:sp>
    </p:spTree>
    <p:extLst>
      <p:ext uri="{BB962C8B-B14F-4D97-AF65-F5344CB8AC3E}">
        <p14:creationId xmlns:p14="http://schemas.microsoft.com/office/powerpoint/2010/main" val="3486444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3286</TotalTime>
  <Words>2292</Words>
  <Application>Microsoft Office PowerPoint</Application>
  <PresentationFormat>Widescreen</PresentationFormat>
  <Paragraphs>274</Paragraphs>
  <Slides>37</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Mind Management Skills Workshops</vt:lpstr>
      <vt:lpstr>Introduction to our series of workshops </vt:lpstr>
      <vt:lpstr>Housekeeping</vt:lpstr>
      <vt:lpstr>Further Support</vt:lpstr>
      <vt:lpstr>Questionnaire</vt:lpstr>
      <vt:lpstr>Goals for today</vt:lpstr>
      <vt:lpstr>Why “Adjusting to University Life”?</vt:lpstr>
      <vt:lpstr>What is CBT?</vt:lpstr>
      <vt:lpstr>Life Changes and adjustments</vt:lpstr>
      <vt:lpstr>Life Changes and adjustments</vt:lpstr>
      <vt:lpstr>Life Changes and adjustments</vt:lpstr>
      <vt:lpstr>Life Changes and adjustments</vt:lpstr>
      <vt:lpstr>PowerPoint Presentation</vt:lpstr>
      <vt:lpstr>PowerPoint Presentation</vt:lpstr>
      <vt:lpstr>PowerPoint Presentation</vt:lpstr>
      <vt:lpstr>Exercise – the vicious cycle</vt:lpstr>
      <vt:lpstr>How behaviours are reinforced</vt:lpstr>
      <vt:lpstr>Positive reinforcement</vt:lpstr>
      <vt:lpstr>Negative reinforcement</vt:lpstr>
      <vt:lpstr>PowerPoint Presentation</vt:lpstr>
      <vt:lpstr>PowerPoint Presentation</vt:lpstr>
      <vt:lpstr>Negative reinforcement</vt:lpstr>
      <vt:lpstr>The trap</vt:lpstr>
      <vt:lpstr>Alternative coping</vt:lpstr>
      <vt:lpstr>Trap vs Alternative Coping</vt:lpstr>
      <vt:lpstr>PowerPoint Presentation</vt:lpstr>
      <vt:lpstr>Exercise </vt:lpstr>
      <vt:lpstr>Trap vs Alternative Coping</vt:lpstr>
      <vt:lpstr>Tips for alternative coping</vt:lpstr>
      <vt:lpstr>The Stress Bucket</vt:lpstr>
      <vt:lpstr>Key Messages</vt:lpstr>
      <vt:lpstr>Problem-focussed coping</vt:lpstr>
      <vt:lpstr>Emotion-focussed coping</vt:lpstr>
      <vt:lpstr>Exercise </vt:lpstr>
      <vt:lpstr>Key messages</vt:lpstr>
      <vt:lpstr>Homework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Management Skills Workshops</dc:title>
  <dc:creator>Laura Stevenson</dc:creator>
  <cp:lastModifiedBy>Stephen Holland</cp:lastModifiedBy>
  <cp:revision>96</cp:revision>
  <dcterms:created xsi:type="dcterms:W3CDTF">2020-10-08T15:28:21Z</dcterms:created>
  <dcterms:modified xsi:type="dcterms:W3CDTF">2022-03-10T10:42:36Z</dcterms:modified>
</cp:coreProperties>
</file>